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Lst>
  <p:notesMasterIdLst>
    <p:notesMasterId r:id="rId27"/>
  </p:notesMasterIdLst>
  <p:handoutMasterIdLst>
    <p:handoutMasterId r:id="rId28"/>
  </p:handoutMasterIdLst>
  <p:sldIdLst>
    <p:sldId id="293" r:id="rId7"/>
    <p:sldId id="306" r:id="rId8"/>
    <p:sldId id="266" r:id="rId9"/>
    <p:sldId id="258" r:id="rId10"/>
    <p:sldId id="257" r:id="rId11"/>
    <p:sldId id="259" r:id="rId12"/>
    <p:sldId id="267" r:id="rId13"/>
    <p:sldId id="260" r:id="rId14"/>
    <p:sldId id="261" r:id="rId15"/>
    <p:sldId id="263" r:id="rId16"/>
    <p:sldId id="265" r:id="rId17"/>
    <p:sldId id="264" r:id="rId18"/>
    <p:sldId id="307" r:id="rId19"/>
    <p:sldId id="308" r:id="rId20"/>
    <p:sldId id="309" r:id="rId21"/>
    <p:sldId id="262" r:id="rId22"/>
    <p:sldId id="310" r:id="rId23"/>
    <p:sldId id="311" r:id="rId24"/>
    <p:sldId id="312" r:id="rId25"/>
    <p:sldId id="313" r:id="rId26"/>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432"/>
    <a:srgbClr val="000000"/>
    <a:srgbClr val="F8F8F8"/>
    <a:srgbClr val="00CC00"/>
    <a:srgbClr val="5EBB68"/>
    <a:srgbClr val="02AF4C"/>
    <a:srgbClr val="BFDFBC"/>
    <a:srgbClr val="2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7" autoAdjust="0"/>
  </p:normalViewPr>
  <p:slideViewPr>
    <p:cSldViewPr snapToGrid="0">
      <p:cViewPr varScale="1">
        <p:scale>
          <a:sx n="68" d="100"/>
          <a:sy n="68"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C46A2545-0E26-4A62-A825-38A7D074FEAB}" type="datetimeFigureOut">
              <a:rPr lang="en-GB" smtClean="0"/>
              <a:t>11/11/2022</a:t>
            </a:fld>
            <a:endParaRPr lang="en-GB"/>
          </a:p>
        </p:txBody>
      </p:sp>
      <p:sp>
        <p:nvSpPr>
          <p:cNvPr id="4" name="Footer Placeholder 3"/>
          <p:cNvSpPr>
            <a:spLocks noGrp="1"/>
          </p:cNvSpPr>
          <p:nvPr>
            <p:ph type="ftr" sz="quarter" idx="2"/>
          </p:nvPr>
        </p:nvSpPr>
        <p:spPr>
          <a:xfrm>
            <a:off x="0" y="9377318"/>
            <a:ext cx="2921582"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8971" y="9377318"/>
            <a:ext cx="2921582" cy="495347"/>
          </a:xfrm>
          <a:prstGeom prst="rect">
            <a:avLst/>
          </a:prstGeom>
        </p:spPr>
        <p:txBody>
          <a:bodyPr vert="horz" lIns="91440" tIns="45720" rIns="91440" bIns="45720" rtlCol="0" anchor="b"/>
          <a:lstStyle>
            <a:lvl1pPr algn="r">
              <a:defRPr sz="1200"/>
            </a:lvl1pPr>
          </a:lstStyle>
          <a:p>
            <a:fld id="{C584B229-27AA-44A5-89B5-316ED2359C01}" type="slidenum">
              <a:rPr lang="en-GB" smtClean="0"/>
              <a:t>‹#›</a:t>
            </a:fld>
            <a:endParaRPr lang="en-GB"/>
          </a:p>
        </p:txBody>
      </p:sp>
    </p:spTree>
    <p:extLst>
      <p:ext uri="{BB962C8B-B14F-4D97-AF65-F5344CB8AC3E}">
        <p14:creationId xmlns:p14="http://schemas.microsoft.com/office/powerpoint/2010/main" val="2449630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887"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621" y="0"/>
            <a:ext cx="2920887" cy="495300"/>
          </a:xfrm>
          <a:prstGeom prst="rect">
            <a:avLst/>
          </a:prstGeom>
        </p:spPr>
        <p:txBody>
          <a:bodyPr vert="horz" lIns="91440" tIns="45720" rIns="91440" bIns="45720" rtlCol="0"/>
          <a:lstStyle>
            <a:lvl1pPr algn="r">
              <a:defRPr sz="1200"/>
            </a:lvl1pPr>
          </a:lstStyle>
          <a:p>
            <a:fld id="{65ACE504-3736-486E-8E43-23A06D753DD0}" type="datetimeFigureOut">
              <a:rPr lang="en-GB" smtClean="0"/>
              <a:t>11/11/2022</a:t>
            </a:fld>
            <a:endParaRPr lang="en-GB"/>
          </a:p>
        </p:txBody>
      </p:sp>
      <p:sp>
        <p:nvSpPr>
          <p:cNvPr id="4" name="Slide Image Placeholder 3"/>
          <p:cNvSpPr>
            <a:spLocks noGrp="1" noRot="1" noChangeAspect="1"/>
          </p:cNvSpPr>
          <p:nvPr>
            <p:ph type="sldImg" idx="2"/>
          </p:nvPr>
        </p:nvSpPr>
        <p:spPr>
          <a:xfrm>
            <a:off x="1149350" y="1233488"/>
            <a:ext cx="444341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051" y="4751389"/>
            <a:ext cx="5394011" cy="38877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63"/>
            <a:ext cx="2920887"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621" y="9377363"/>
            <a:ext cx="2920887" cy="495300"/>
          </a:xfrm>
          <a:prstGeom prst="rect">
            <a:avLst/>
          </a:prstGeom>
        </p:spPr>
        <p:txBody>
          <a:bodyPr vert="horz" lIns="91440" tIns="45720" rIns="91440" bIns="45720" rtlCol="0" anchor="b"/>
          <a:lstStyle>
            <a:lvl1pPr algn="r">
              <a:defRPr sz="1200"/>
            </a:lvl1pPr>
          </a:lstStyle>
          <a:p>
            <a:fld id="{8C62AF37-173F-4266-96B8-6D9BEFC0A8B9}" type="slidenum">
              <a:rPr lang="en-GB" smtClean="0"/>
              <a:t>‹#›</a:t>
            </a:fld>
            <a:endParaRPr lang="en-GB"/>
          </a:p>
        </p:txBody>
      </p:sp>
    </p:spTree>
    <p:extLst>
      <p:ext uri="{BB962C8B-B14F-4D97-AF65-F5344CB8AC3E}">
        <p14:creationId xmlns:p14="http://schemas.microsoft.com/office/powerpoint/2010/main" val="249603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gre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grey 2">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ey ti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pic>
        <p:nvPicPr>
          <p:cNvPr id="3" name="Picture 2" descr="Grey Roundel Big TINT.jpg"/>
          <p:cNvPicPr>
            <a:picLocks/>
          </p:cNvPicPr>
          <p:nvPr userDrawn="1"/>
        </p:nvPicPr>
        <p:blipFill>
          <a:blip r:embed="rId3" cstate="print"/>
          <a:stretch>
            <a:fillRect/>
          </a:stretch>
        </p:blipFill>
        <p:spPr>
          <a:xfrm>
            <a:off x="0" y="0"/>
            <a:ext cx="9195450" cy="6858000"/>
          </a:xfrm>
          <a:prstGeom prst="rect">
            <a:avLst/>
          </a:prstGeom>
        </p:spPr>
      </p:pic>
      <p:sp>
        <p:nvSpPr>
          <p:cNvPr id="4" name="Title 1"/>
          <p:cNvSpPr>
            <a:spLocks noGrp="1"/>
          </p:cNvSpPr>
          <p:nvPr>
            <p:ph type="ctrTitle" hasCustomPrompt="1"/>
          </p:nvPr>
        </p:nvSpPr>
        <p:spPr>
          <a:xfrm>
            <a:off x="468000" y="1700808"/>
            <a:ext cx="8208000" cy="1151084"/>
          </a:xfrm>
        </p:spPr>
        <p:txBody>
          <a:bodyPr anchor="t">
            <a:spAutoFit/>
          </a:bodyPr>
          <a:lstStyle>
            <a:lvl1pPr marL="0" indent="0">
              <a:lnSpc>
                <a:spcPct val="85000"/>
              </a:lnSpc>
              <a:defRPr sz="4400" b="1" baseline="0">
                <a:solidFill>
                  <a:schemeClr val="tx2"/>
                </a:solidFill>
              </a:defRPr>
            </a:lvl1pPr>
          </a:lstStyle>
          <a:p>
            <a:r>
              <a:rPr lang="en-US" dirty="0"/>
              <a:t>Click to edit Master </a:t>
            </a:r>
            <a:br>
              <a:rPr lang="en-US" dirty="0"/>
            </a:br>
            <a:r>
              <a:rPr lang="en-US" dirty="0"/>
              <a:t>title style</a:t>
            </a:r>
            <a:endParaRPr lang="en-GB" dirty="0"/>
          </a:p>
        </p:txBody>
      </p:sp>
      <p:sp>
        <p:nvSpPr>
          <p:cNvPr id="5" name="Subtitle 2"/>
          <p:cNvSpPr>
            <a:spLocks noGrp="1"/>
          </p:cNvSpPr>
          <p:nvPr>
            <p:ph type="subTitle" idx="1"/>
          </p:nvPr>
        </p:nvSpPr>
        <p:spPr>
          <a:xfrm>
            <a:off x="468000" y="2995908"/>
            <a:ext cx="8208000" cy="292388"/>
          </a:xfrm>
        </p:spPr>
        <p:txBody>
          <a:bodyPr>
            <a:spAutoFit/>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gre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Title 1"/>
          <p:cNvSpPr txBox="1">
            <a:spLocks/>
          </p:cNvSpPr>
          <p:nvPr userDrawn="1"/>
        </p:nvSpPr>
        <p:spPr bwMode="auto">
          <a:xfrm>
            <a:off x="468000" y="1700808"/>
            <a:ext cx="8208000" cy="11510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85000"/>
              </a:lnSpc>
              <a:spcBef>
                <a:spcPct val="0"/>
              </a:spcBef>
              <a:spcAft>
                <a:spcPct val="0"/>
              </a:spcAft>
              <a:buFont typeface="Arial" charset="0"/>
              <a:buNone/>
              <a:defRPr sz="4400" b="1" kern="1200" baseline="0">
                <a:solidFill>
                  <a:schemeClr val="bg1"/>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 typeface="Arial" charset="0"/>
              <a:buNone/>
              <a:tabLst/>
              <a:defRPr/>
            </a:pPr>
            <a:r>
              <a:rPr kumimoji="0" lang="en-US" sz="4400" b="1" i="0" u="none" strike="noStrike" kern="1200" cap="none" spc="0" normalizeH="0" baseline="0" noProof="0">
                <a:ln>
                  <a:noFill/>
                </a:ln>
                <a:solidFill>
                  <a:srgbClr val="FFFFFF"/>
                </a:solidFill>
                <a:effectLst/>
                <a:uLnTx/>
                <a:uFillTx/>
                <a:latin typeface="Arial"/>
                <a:ea typeface="+mj-ea"/>
                <a:cs typeface="+mj-cs"/>
              </a:rPr>
              <a:t>Click to edit Master </a:t>
            </a:r>
            <a:br>
              <a:rPr kumimoji="0" lang="en-US" sz="4400" b="1" i="0" u="none" strike="noStrike" kern="1200" cap="none" spc="0" normalizeH="0" baseline="0" noProof="0">
                <a:ln>
                  <a:noFill/>
                </a:ln>
                <a:solidFill>
                  <a:srgbClr val="FFFFFF"/>
                </a:solidFill>
                <a:effectLst/>
                <a:uLnTx/>
                <a:uFillTx/>
                <a:latin typeface="Arial"/>
                <a:ea typeface="+mj-ea"/>
                <a:cs typeface="+mj-cs"/>
              </a:rPr>
            </a:br>
            <a:r>
              <a:rPr kumimoji="0" lang="en-US" sz="4400" b="1" i="0" u="none" strike="noStrike" kern="1200" cap="none" spc="0" normalizeH="0" baseline="0" noProof="0">
                <a:ln>
                  <a:noFill/>
                </a:ln>
                <a:solidFill>
                  <a:srgbClr val="FFFFFF"/>
                </a:solidFill>
                <a:effectLst/>
                <a:uLnTx/>
                <a:uFillTx/>
                <a:latin typeface="Arial"/>
                <a:ea typeface="+mj-ea"/>
                <a:cs typeface="+mj-cs"/>
              </a:rPr>
              <a:t>title style</a:t>
            </a:r>
            <a:endParaRPr kumimoji="0" lang="en-GB" sz="44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Subtitle 2"/>
          <p:cNvSpPr txBox="1">
            <a:spLocks/>
          </p:cNvSpPr>
          <p:nvPr userDrawn="1"/>
        </p:nvSpPr>
        <p:spPr bwMode="auto">
          <a:xfrm>
            <a:off x="468000" y="2995908"/>
            <a:ext cx="8208000"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95000"/>
              </a:lnSpc>
              <a:spcBef>
                <a:spcPct val="20000"/>
              </a:spcBef>
              <a:spcAft>
                <a:spcPct val="0"/>
              </a:spcAft>
              <a:buFont typeface="Arial" panose="020B0604020202020204" pitchFamily="34" charset="0"/>
              <a:buNone/>
              <a:defRPr sz="2000" kern="1200" baseline="0">
                <a:solidFill>
                  <a:schemeClr val="bg1"/>
                </a:solidFill>
                <a:latin typeface="+mn-lt"/>
                <a:ea typeface="+mn-ea"/>
                <a:cs typeface="+mn-cs"/>
              </a:defRPr>
            </a:lvl1pPr>
            <a:lvl2pPr marL="457200" indent="0" algn="ctr" rtl="0" eaLnBrk="1" fontAlgn="base" hangingPunct="1">
              <a:lnSpc>
                <a:spcPct val="95000"/>
              </a:lnSpc>
              <a:spcBef>
                <a:spcPct val="20000"/>
              </a:spcBef>
              <a:spcAft>
                <a:spcPct val="0"/>
              </a:spcAft>
              <a:buFont typeface="Arial" panose="020B0604020202020204" pitchFamily="34" charset="0"/>
              <a:buNone/>
              <a:defRPr sz="2400" kern="1200" baseline="0">
                <a:solidFill>
                  <a:schemeClr val="tx1">
                    <a:tint val="75000"/>
                  </a:schemeClr>
                </a:solidFill>
                <a:latin typeface="+mn-lt"/>
                <a:ea typeface="+mn-ea"/>
                <a:cs typeface="+mn-cs"/>
              </a:defRPr>
            </a:lvl2pPr>
            <a:lvl3pPr marL="914400" indent="0" algn="ctr" rtl="0" eaLnBrk="1" fontAlgn="base" hangingPunct="1">
              <a:lnSpc>
                <a:spcPct val="95000"/>
              </a:lnSpc>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5000"/>
              </a:lnSpc>
              <a:spcBef>
                <a:spcPct val="20000"/>
              </a:spcBef>
              <a:spcAft>
                <a:spcPct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FFFFFF"/>
                </a:solidFill>
                <a:effectLst/>
                <a:uLnTx/>
                <a:uFillTx/>
                <a:latin typeface="Arial"/>
                <a:ea typeface="+mn-ea"/>
                <a:cs typeface="+mn-cs"/>
              </a:rPr>
              <a:t>Click to edit Master subtitle style</a:t>
            </a:r>
            <a:endParaRPr kumimoji="0" lang="en-US" sz="2000" b="0" i="0" u="none" strike="noStrike" kern="1200" cap="none" spc="0" normalizeH="0" baseline="0" noProof="0" dirty="0">
              <a:ln>
                <a:noFill/>
              </a:ln>
              <a:solidFill>
                <a:srgbClr val="FFFFFF"/>
              </a:solidFill>
              <a:effectLst/>
              <a:uLnTx/>
              <a:uFillTx/>
              <a:latin typeface="Arial"/>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grey whit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 name="Title 1"/>
          <p:cNvSpPr txBox="1">
            <a:spLocks/>
          </p:cNvSpPr>
          <p:nvPr userDrawn="1"/>
        </p:nvSpPr>
        <p:spPr bwMode="auto">
          <a:xfrm>
            <a:off x="468000" y="1700808"/>
            <a:ext cx="8208000" cy="11510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85000"/>
              </a:lnSpc>
              <a:spcBef>
                <a:spcPct val="0"/>
              </a:spcBef>
              <a:spcAft>
                <a:spcPct val="0"/>
              </a:spcAft>
              <a:buFont typeface="Arial" charset="0"/>
              <a:buNone/>
              <a:defRPr sz="4400" b="1" kern="1200" baseline="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a:lstStyle>
          <a:p>
            <a:pPr marL="0" marR="0" lvl="0" indent="0" algn="l" defTabSz="914400" rtl="0" eaLnBrk="1" fontAlgn="base" latinLnBrk="0" hangingPunct="1">
              <a:lnSpc>
                <a:spcPct val="85000"/>
              </a:lnSpc>
              <a:spcBef>
                <a:spcPct val="0"/>
              </a:spcBef>
              <a:spcAft>
                <a:spcPct val="0"/>
              </a:spcAft>
              <a:buClrTx/>
              <a:buSzTx/>
              <a:buFont typeface="Arial" charset="0"/>
              <a:buNone/>
              <a:tabLst/>
              <a:defRPr/>
            </a:pPr>
            <a:r>
              <a:rPr kumimoji="0" lang="en-US" sz="4400" b="1" i="0" u="none" strike="noStrike" kern="1200" cap="none" spc="0" normalizeH="0" baseline="0" noProof="0">
                <a:ln>
                  <a:noFill/>
                </a:ln>
                <a:solidFill>
                  <a:srgbClr val="00AF41"/>
                </a:solidFill>
                <a:effectLst/>
                <a:uLnTx/>
                <a:uFillTx/>
                <a:latin typeface="Arial"/>
                <a:ea typeface="+mj-ea"/>
                <a:cs typeface="+mj-cs"/>
              </a:rPr>
              <a:t>Click to edit Master </a:t>
            </a:r>
            <a:br>
              <a:rPr kumimoji="0" lang="en-US" sz="4400" b="1" i="0" u="none" strike="noStrike" kern="1200" cap="none" spc="0" normalizeH="0" baseline="0" noProof="0">
                <a:ln>
                  <a:noFill/>
                </a:ln>
                <a:solidFill>
                  <a:srgbClr val="00AF41"/>
                </a:solidFill>
                <a:effectLst/>
                <a:uLnTx/>
                <a:uFillTx/>
                <a:latin typeface="Arial"/>
                <a:ea typeface="+mj-ea"/>
                <a:cs typeface="+mj-cs"/>
              </a:rPr>
            </a:br>
            <a:r>
              <a:rPr kumimoji="0" lang="en-US" sz="4400" b="1" i="0" u="none" strike="noStrike" kern="1200" cap="none" spc="0" normalizeH="0" baseline="0" noProof="0">
                <a:ln>
                  <a:noFill/>
                </a:ln>
                <a:solidFill>
                  <a:srgbClr val="00AF41"/>
                </a:solidFill>
                <a:effectLst/>
                <a:uLnTx/>
                <a:uFillTx/>
                <a:latin typeface="Arial"/>
                <a:ea typeface="+mj-ea"/>
                <a:cs typeface="+mj-cs"/>
              </a:rPr>
              <a:t>title style</a:t>
            </a:r>
            <a:endParaRPr kumimoji="0" lang="en-GB" sz="4400" b="1" i="0" u="none" strike="noStrike" kern="1200" cap="none" spc="0" normalizeH="0" baseline="0" noProof="0" dirty="0">
              <a:ln>
                <a:noFill/>
              </a:ln>
              <a:solidFill>
                <a:srgbClr val="00AF41"/>
              </a:solidFill>
              <a:effectLst/>
              <a:uLnTx/>
              <a:uFillTx/>
              <a:latin typeface="Arial"/>
              <a:ea typeface="+mj-ea"/>
              <a:cs typeface="+mj-cs"/>
            </a:endParaRPr>
          </a:p>
        </p:txBody>
      </p:sp>
      <p:sp>
        <p:nvSpPr>
          <p:cNvPr id="7" name="Subtitle 2"/>
          <p:cNvSpPr txBox="1">
            <a:spLocks/>
          </p:cNvSpPr>
          <p:nvPr userDrawn="1"/>
        </p:nvSpPr>
        <p:spPr bwMode="auto">
          <a:xfrm>
            <a:off x="468000" y="2995908"/>
            <a:ext cx="8208000"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rtl="0" eaLnBrk="1" fontAlgn="base" hangingPunct="1">
              <a:lnSpc>
                <a:spcPct val="95000"/>
              </a:lnSpc>
              <a:spcBef>
                <a:spcPct val="20000"/>
              </a:spcBef>
              <a:spcAft>
                <a:spcPct val="0"/>
              </a:spcAft>
              <a:buFont typeface="Arial" panose="020B0604020202020204" pitchFamily="34" charset="0"/>
              <a:buNone/>
              <a:defRPr sz="2000" kern="1200" baseline="0">
                <a:solidFill>
                  <a:schemeClr val="accent6"/>
                </a:solidFill>
                <a:latin typeface="+mn-lt"/>
                <a:ea typeface="+mn-ea"/>
                <a:cs typeface="+mn-cs"/>
              </a:defRPr>
            </a:lvl1pPr>
            <a:lvl2pPr marL="457200" indent="0" algn="ctr" rtl="0" eaLnBrk="1" fontAlgn="base" hangingPunct="1">
              <a:lnSpc>
                <a:spcPct val="95000"/>
              </a:lnSpc>
              <a:spcBef>
                <a:spcPct val="20000"/>
              </a:spcBef>
              <a:spcAft>
                <a:spcPct val="0"/>
              </a:spcAft>
              <a:buFont typeface="Arial" panose="020B0604020202020204" pitchFamily="34" charset="0"/>
              <a:buNone/>
              <a:defRPr sz="2400" kern="1200" baseline="0">
                <a:solidFill>
                  <a:schemeClr val="tx1">
                    <a:tint val="75000"/>
                  </a:schemeClr>
                </a:solidFill>
                <a:latin typeface="+mn-lt"/>
                <a:ea typeface="+mn-ea"/>
                <a:cs typeface="+mn-cs"/>
              </a:defRPr>
            </a:lvl2pPr>
            <a:lvl3pPr marL="914400" indent="0" algn="ctr" rtl="0" eaLnBrk="1" fontAlgn="base" hangingPunct="1">
              <a:lnSpc>
                <a:spcPct val="95000"/>
              </a:lnSpc>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lnSpc>
                <a:spcPct val="95000"/>
              </a:lnSpc>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base" latinLnBrk="0" hangingPunct="1">
              <a:lnSpc>
                <a:spcPct val="95000"/>
              </a:lnSpc>
              <a:spcBef>
                <a:spcPct val="20000"/>
              </a:spcBef>
              <a:spcAft>
                <a:spcPct val="0"/>
              </a:spcAft>
              <a:buClrTx/>
              <a:buSzTx/>
              <a:buFont typeface="Arial" panose="020B0604020202020204" pitchFamily="34" charset="0"/>
              <a:buNone/>
              <a:tabLst/>
              <a:defRPr/>
            </a:pPr>
            <a:r>
              <a:rPr kumimoji="0" lang="en-US" sz="2000" b="0" i="0" u="none" strike="noStrike" kern="1200" cap="none" spc="0" normalizeH="0" baseline="0" noProof="0">
                <a:ln>
                  <a:noFill/>
                </a:ln>
                <a:solidFill>
                  <a:schemeClr val="tx1"/>
                </a:solidFill>
                <a:effectLst/>
                <a:uLnTx/>
                <a:uFillTx/>
                <a:latin typeface="Arial"/>
                <a:ea typeface="+mn-ea"/>
                <a:cs typeface="+mn-cs"/>
              </a:rPr>
              <a:t>Click to edit Master subtitle style</a:t>
            </a:r>
            <a:endParaRPr kumimoji="0" lang="en-US" sz="2000" b="0" i="0" u="none" strike="noStrike" kern="1200" cap="none" spc="0" normalizeH="0" baseline="0" noProof="0" dirty="0">
              <a:ln>
                <a:noFill/>
              </a:ln>
              <a:solidFill>
                <a:schemeClr val="tx1"/>
              </a:solidFill>
              <a:effectLst/>
              <a:uLnTx/>
              <a:uFillTx/>
              <a:latin typeface="Arial"/>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gre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FFFFFF"/>
                </a:solidFill>
              </a:defRPr>
            </a:lvl1pPr>
          </a:lstStyle>
          <a:p>
            <a:r>
              <a:rPr lang="en-US"/>
              <a:t>Click to edit Master title style</a:t>
            </a:r>
            <a:endParaRPr lang="en-GB" dirty="0"/>
          </a:p>
        </p:txBody>
      </p:sp>
      <p:sp>
        <p:nvSpPr>
          <p:cNvPr id="5" name="Date Placeholder 3"/>
          <p:cNvSpPr>
            <a:spLocks noGrp="1"/>
          </p:cNvSpPr>
          <p:nvPr>
            <p:ph type="dt" sz="half" idx="10"/>
          </p:nvPr>
        </p:nvSpPr>
        <p:spPr>
          <a:xfrm>
            <a:off x="857250" y="6196013"/>
            <a:ext cx="1081088" cy="387350"/>
          </a:xfrm>
        </p:spPr>
        <p:txBody>
          <a:bodyPr/>
          <a:lstStyle>
            <a:lvl1pPr>
              <a:lnSpc>
                <a:spcPct val="100000"/>
              </a:lnSpc>
              <a:defRPr>
                <a:solidFill>
                  <a:schemeClr val="bg1"/>
                </a:solidFill>
              </a:defRPr>
            </a:lvl1pPr>
          </a:lstStyle>
          <a:p>
            <a:pPr>
              <a:defRPr/>
            </a:pPr>
            <a:fld id="{E8F3BDA7-BDC6-41F6-9669-CF469B298DB8}" type="datetime1">
              <a:rPr lang="en-GB" smtClean="0"/>
              <a:pPr>
                <a:defRPr/>
              </a:pPr>
              <a:t>11/11/2022</a:t>
            </a:fld>
            <a:endParaRPr lang="en-GB" dirty="0"/>
          </a:p>
        </p:txBody>
      </p:sp>
      <p:sp>
        <p:nvSpPr>
          <p:cNvPr id="6" name="Slide Number Placeholder 5"/>
          <p:cNvSpPr>
            <a:spLocks noGrp="1"/>
          </p:cNvSpPr>
          <p:nvPr>
            <p:ph type="sldNum" sz="quarter" idx="11"/>
          </p:nvPr>
        </p:nvSpPr>
        <p:spPr>
          <a:xfrm>
            <a:off x="468313" y="6196013"/>
            <a:ext cx="388937" cy="387350"/>
          </a:xfrm>
        </p:spPr>
        <p:txBody>
          <a:bodyPr/>
          <a:lstStyle>
            <a:lvl1pPr>
              <a:defRPr>
                <a:solidFill>
                  <a:schemeClr val="bg1"/>
                </a:solidFill>
              </a:defRPr>
            </a:lvl1pPr>
          </a:lstStyle>
          <a:p>
            <a:pPr>
              <a:defRPr/>
            </a:pPr>
            <a:fld id="{064674CA-76BF-4A0C-AB17-8B5FF3054F52}" type="slidenum">
              <a:rPr lang="en-GB" smtClean="0"/>
              <a:pPr>
                <a:defRPr/>
              </a:pPr>
              <a:t>‹#›</a:t>
            </a:fld>
            <a:endParaRPr lang="en-GB" dirty="0"/>
          </a:p>
        </p:txBody>
      </p:sp>
      <p:sp>
        <p:nvSpPr>
          <p:cNvPr id="7" name="Text Placeholder 2"/>
          <p:cNvSpPr>
            <a:spLocks noGrp="1"/>
          </p:cNvSpPr>
          <p:nvPr>
            <p:ph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bg1"/>
                </a:solidFill>
              </a:defRPr>
            </a:lvl1pPr>
            <a:lvl2pPr>
              <a:defRPr>
                <a:solidFill>
                  <a:schemeClr val="bg1"/>
                </a:solidFill>
              </a:defRPr>
            </a:lvl2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grey whit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37295B5A-DBFF-4868-9A24-AC57907D57F2}" type="datetime1">
              <a:rPr lang="en-GB" smtClean="0"/>
              <a:pPr>
                <a:defRPr/>
              </a:pPr>
              <a:t>11/11/2022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D47A91DE-D07E-4F55-B6A0-E6FB5C42246F}" type="slidenum">
              <a:rPr lang="en-GB" smtClean="0"/>
              <a:pPr>
                <a:defRPr/>
              </a:pPr>
              <a:t>‹#›</a:t>
            </a:fld>
            <a:endParaRPr lang="en-GB" dirty="0"/>
          </a:p>
        </p:txBody>
      </p:sp>
      <p:sp>
        <p:nvSpPr>
          <p:cNvPr id="8" name="Text Placeholder 2"/>
          <p:cNvSpPr>
            <a:spLocks noGrp="1"/>
          </p:cNvSpPr>
          <p:nvPr>
            <p:ph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grey whit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37295B5A-DBFF-4868-9A24-AC57907D57F2}" type="datetime1">
              <a:rPr lang="en-GB" smtClean="0"/>
              <a:pPr>
                <a:defRPr/>
              </a:pPr>
              <a:t>11/11/2022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D47A91DE-D07E-4F55-B6A0-E6FB5C42246F}" type="slidenum">
              <a:rPr lang="en-GB" smtClean="0"/>
              <a:pPr>
                <a:defRPr/>
              </a:pPr>
              <a:t>‹#›</a:t>
            </a:fld>
            <a:endParaRPr lang="en-GB" dirty="0"/>
          </a:p>
        </p:txBody>
      </p:sp>
      <p:sp>
        <p:nvSpPr>
          <p:cNvPr id="8" name="Text Placeholder 2"/>
          <p:cNvSpPr>
            <a:spLocks noGrp="1"/>
          </p:cNvSpPr>
          <p:nvPr>
            <p:ph idx="1"/>
          </p:nvPr>
        </p:nvSpPr>
        <p:spPr bwMode="auto">
          <a:xfrm>
            <a:off x="468313"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idx="16"/>
          </p:nvPr>
        </p:nvSpPr>
        <p:spPr bwMode="auto">
          <a:xfrm>
            <a:off x="4644008"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ey">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2AB0B417-BAB8-43DF-A8D2-D63D9706B574}" type="datetime1">
              <a:rPr lang="en-GB" smtClean="0"/>
              <a:pPr>
                <a:defRPr/>
              </a:pPr>
              <a:t>11/11/2022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F80CFFAE-92C7-43A4-9873-89690CBB1D90}" type="slidenum">
              <a:rPr lang="en-GB" smtClean="0"/>
              <a:pPr>
                <a:defRPr/>
              </a:pPr>
              <a:t>‹#›</a:t>
            </a:fld>
            <a:endParaRPr lang="en-GB" dirty="0"/>
          </a:p>
        </p:txBody>
      </p:sp>
      <p:sp>
        <p:nvSpPr>
          <p:cNvPr id="8" name="Text Placeholder 2"/>
          <p:cNvSpPr>
            <a:spLocks noGrp="1"/>
          </p:cNvSpPr>
          <p:nvPr>
            <p:ph idx="1"/>
          </p:nvPr>
        </p:nvSpPr>
        <p:spPr bwMode="auto">
          <a:xfrm>
            <a:off x="468313"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bg1"/>
                </a:solidFill>
              </a:defRPr>
            </a:lvl1pPr>
            <a:lvl2pPr>
              <a:defRPr>
                <a:solidFill>
                  <a:schemeClr val="bg1"/>
                </a:solidFill>
              </a:defRPr>
            </a:lvl2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idx="16"/>
          </p:nvPr>
        </p:nvSpPr>
        <p:spPr bwMode="auto">
          <a:xfrm>
            <a:off x="4644008"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bg1"/>
                </a:solidFill>
              </a:defRPr>
            </a:lvl1pPr>
            <a:lvl2pPr>
              <a:defRPr>
                <a:solidFill>
                  <a:schemeClr val="bg1"/>
                </a:solidFill>
              </a:defRPr>
            </a:lvl2pPr>
            <a:lvl4pPr>
              <a:defRPr>
                <a:solidFill>
                  <a:schemeClr val="bg1"/>
                </a:solidFill>
              </a:defRPr>
            </a:lvl4pPr>
          </a:lstStyle>
          <a:p>
            <a:pPr lvl="0"/>
            <a:r>
              <a:rPr lang="en-US"/>
              <a:t>Click to edit Master text styles</a:t>
            </a:r>
          </a:p>
          <a:p>
            <a:pPr lvl="1"/>
            <a:r>
              <a:rPr lang="en-US"/>
              <a:t>Second level</a:t>
            </a:r>
          </a:p>
          <a:p>
            <a:pPr lvl="2"/>
            <a:r>
              <a:rPr lang="en-US"/>
              <a:t>Third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871D-9316-4894-A30C-7F36C4A9D7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A83EA1-E030-419B-B57F-981E56B644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43149-F78F-416F-828D-A8063BCBE996}"/>
              </a:ext>
            </a:extLst>
          </p:cNvPr>
          <p:cNvSpPr>
            <a:spLocks noGrp="1"/>
          </p:cNvSpPr>
          <p:nvPr>
            <p:ph type="dt" sz="half" idx="10"/>
          </p:nvPr>
        </p:nvSpPr>
        <p:spPr/>
        <p:txBody>
          <a:bodyPr/>
          <a:lstStyle/>
          <a:p>
            <a:fld id="{721B7C5A-4D74-4907-8770-9F9CE06D7505}" type="datetimeFigureOut">
              <a:rPr lang="en-GB" smtClean="0"/>
              <a:t>11/11/2022</a:t>
            </a:fld>
            <a:endParaRPr lang="en-GB"/>
          </a:p>
        </p:txBody>
      </p:sp>
      <p:sp>
        <p:nvSpPr>
          <p:cNvPr id="5" name="Footer Placeholder 4">
            <a:extLst>
              <a:ext uri="{FF2B5EF4-FFF2-40B4-BE49-F238E27FC236}">
                <a16:creationId xmlns:a16="http://schemas.microsoft.com/office/drawing/2014/main" id="{0FF73B2C-D1EA-4675-A8AF-77C0A4885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C5F935-7C27-4F0C-A65C-9DFC0952E8ED}"/>
              </a:ext>
            </a:extLst>
          </p:cNvPr>
          <p:cNvSpPr>
            <a:spLocks noGrp="1"/>
          </p:cNvSpPr>
          <p:nvPr>
            <p:ph type="sldNum" sz="quarter" idx="12"/>
          </p:nvPr>
        </p:nvSpPr>
        <p:spPr/>
        <p:txBody>
          <a:bodyPr/>
          <a:lstStyle/>
          <a:p>
            <a:fld id="{8BD12D3F-5EE2-4E4E-8588-3E4E377EE389}" type="slidenum">
              <a:rPr lang="en-GB" smtClean="0"/>
              <a:t>‹#›</a:t>
            </a:fld>
            <a:endParaRPr lang="en-GB"/>
          </a:p>
        </p:txBody>
      </p:sp>
    </p:spTree>
    <p:extLst>
      <p:ext uri="{BB962C8B-B14F-4D97-AF65-F5344CB8AC3E}">
        <p14:creationId xmlns:p14="http://schemas.microsoft.com/office/powerpoint/2010/main" val="372881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gree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DD6D-0E41-4EB2-8DB7-A7950AC1F9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D14D8-CBF1-4A7E-BAB9-E5ED02B53AF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938150-78FD-4B76-BE9C-E0358201F95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7E0E287-79F2-4974-B61C-CF9BB4AB9557}"/>
              </a:ext>
            </a:extLst>
          </p:cNvPr>
          <p:cNvSpPr>
            <a:spLocks noGrp="1"/>
          </p:cNvSpPr>
          <p:nvPr>
            <p:ph type="dt" sz="half" idx="10"/>
          </p:nvPr>
        </p:nvSpPr>
        <p:spPr/>
        <p:txBody>
          <a:bodyPr/>
          <a:lstStyle/>
          <a:p>
            <a:fld id="{721B7C5A-4D74-4907-8770-9F9CE06D7505}" type="datetimeFigureOut">
              <a:rPr lang="en-GB" smtClean="0"/>
              <a:t>11/11/2022</a:t>
            </a:fld>
            <a:endParaRPr lang="en-GB"/>
          </a:p>
        </p:txBody>
      </p:sp>
      <p:sp>
        <p:nvSpPr>
          <p:cNvPr id="6" name="Footer Placeholder 5">
            <a:extLst>
              <a:ext uri="{FF2B5EF4-FFF2-40B4-BE49-F238E27FC236}">
                <a16:creationId xmlns:a16="http://schemas.microsoft.com/office/drawing/2014/main" id="{A4C4B5B8-D7C4-4011-9BEB-39CBAD36B6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8F8C1F-9A01-40E2-8B66-A9EA0B32261D}"/>
              </a:ext>
            </a:extLst>
          </p:cNvPr>
          <p:cNvSpPr>
            <a:spLocks noGrp="1"/>
          </p:cNvSpPr>
          <p:nvPr>
            <p:ph type="sldNum" sz="quarter" idx="12"/>
          </p:nvPr>
        </p:nvSpPr>
        <p:spPr/>
        <p:txBody>
          <a:bodyPr/>
          <a:lstStyle/>
          <a:p>
            <a:fld id="{8BD12D3F-5EE2-4E4E-8588-3E4E377EE389}" type="slidenum">
              <a:rPr lang="en-GB" smtClean="0"/>
              <a:t>‹#›</a:t>
            </a:fld>
            <a:endParaRPr lang="en-GB"/>
          </a:p>
        </p:txBody>
      </p:sp>
    </p:spTree>
    <p:extLst>
      <p:ext uri="{BB962C8B-B14F-4D97-AF65-F5344CB8AC3E}">
        <p14:creationId xmlns:p14="http://schemas.microsoft.com/office/powerpoint/2010/main" val="2111098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49859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217FDD-AA01-4032-AEBA-8F7E295979BF}" type="datetimeFigureOut">
              <a:rPr lang="en-GB" smtClean="0"/>
              <a:t>11/11/2022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A84206-2DE4-42C4-A844-B1CAB6023D3A}" type="slidenum">
              <a:rPr lang="en-GB" smtClean="0"/>
              <a:t>‹#›</a:t>
            </a:fld>
            <a:endParaRPr lang="en-GB"/>
          </a:p>
        </p:txBody>
      </p:sp>
    </p:spTree>
    <p:extLst>
      <p:ext uri="{BB962C8B-B14F-4D97-AF65-F5344CB8AC3E}">
        <p14:creationId xmlns:p14="http://schemas.microsoft.com/office/powerpoint/2010/main" val="311202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green ti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8000" y="1700808"/>
            <a:ext cx="8208000" cy="1151084"/>
          </a:xfrm>
        </p:spPr>
        <p:txBody>
          <a:bodyPr anchor="t">
            <a:spAutoFit/>
          </a:bodyPr>
          <a:lstStyle>
            <a:lvl1pPr marL="0" indent="0">
              <a:lnSpc>
                <a:spcPct val="85000"/>
              </a:lnSpc>
              <a:defRPr sz="4400" b="1" baseline="0">
                <a:solidFill>
                  <a:schemeClr val="tx2"/>
                </a:solidFill>
              </a:defRPr>
            </a:lvl1pPr>
          </a:lstStyle>
          <a:p>
            <a:r>
              <a:rPr lang="en-US" dirty="0"/>
              <a:t>Click to edit Master </a:t>
            </a:r>
            <a:br>
              <a:rPr lang="en-US" dirty="0"/>
            </a:br>
            <a:r>
              <a:rPr lang="en-US" dirty="0"/>
              <a:t>title style</a:t>
            </a:r>
            <a:endParaRPr lang="en-GB" dirty="0"/>
          </a:p>
        </p:txBody>
      </p:sp>
      <p:sp>
        <p:nvSpPr>
          <p:cNvPr id="5" name="Subtitle 2"/>
          <p:cNvSpPr>
            <a:spLocks noGrp="1"/>
          </p:cNvSpPr>
          <p:nvPr>
            <p:ph type="subTitle" idx="1"/>
          </p:nvPr>
        </p:nvSpPr>
        <p:spPr>
          <a:xfrm>
            <a:off x="468000" y="2995908"/>
            <a:ext cx="8208000" cy="292388"/>
          </a:xfrm>
        </p:spPr>
        <p:txBody>
          <a:bodyPr>
            <a:spAutoFit/>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8000" y="1700808"/>
            <a:ext cx="8208000" cy="1151084"/>
          </a:xfrm>
        </p:spPr>
        <p:txBody>
          <a:bodyPr anchor="t">
            <a:spAutoFit/>
          </a:bodyPr>
          <a:lstStyle>
            <a:lvl1pPr marL="0" indent="0">
              <a:lnSpc>
                <a:spcPct val="85000"/>
              </a:lnSpc>
              <a:defRPr sz="4400" b="1" baseline="0">
                <a:solidFill>
                  <a:schemeClr val="tx1"/>
                </a:solidFill>
              </a:defRPr>
            </a:lvl1pPr>
          </a:lstStyle>
          <a:p>
            <a:r>
              <a:rPr lang="en-US" dirty="0"/>
              <a:t>Click to edit Master </a:t>
            </a:r>
            <a:br>
              <a:rPr lang="en-US" dirty="0"/>
            </a:br>
            <a:r>
              <a:rPr lang="en-US" dirty="0"/>
              <a:t>title style</a:t>
            </a:r>
            <a:endParaRPr lang="en-GB" dirty="0"/>
          </a:p>
        </p:txBody>
      </p:sp>
      <p:sp>
        <p:nvSpPr>
          <p:cNvPr id="3" name="Subtitle 2"/>
          <p:cNvSpPr>
            <a:spLocks noGrp="1"/>
          </p:cNvSpPr>
          <p:nvPr>
            <p:ph type="subTitle" idx="1"/>
          </p:nvPr>
        </p:nvSpPr>
        <p:spPr>
          <a:xfrm>
            <a:off x="468000" y="2995908"/>
            <a:ext cx="8208000" cy="292388"/>
          </a:xfrm>
        </p:spPr>
        <p:txBody>
          <a:bodyPr>
            <a:sp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95" userDrawn="1">
          <p15:clr>
            <a:srgbClr val="FBAE40"/>
          </p15:clr>
        </p15:guide>
        <p15:guide id="3" pos="546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8000" y="1700808"/>
            <a:ext cx="8208000" cy="1151084"/>
          </a:xfrm>
        </p:spPr>
        <p:txBody>
          <a:bodyPr anchor="t">
            <a:spAutoFit/>
          </a:bodyPr>
          <a:lstStyle>
            <a:lvl1pPr marL="0" indent="0">
              <a:lnSpc>
                <a:spcPct val="85000"/>
              </a:lnSpc>
              <a:defRPr sz="4400" b="1" baseline="0">
                <a:solidFill>
                  <a:schemeClr val="tx2"/>
                </a:solidFill>
              </a:defRPr>
            </a:lvl1pPr>
          </a:lstStyle>
          <a:p>
            <a:r>
              <a:rPr lang="en-US" dirty="0"/>
              <a:t>Click to edit Master </a:t>
            </a:r>
            <a:br>
              <a:rPr lang="en-US" dirty="0"/>
            </a:br>
            <a:r>
              <a:rPr lang="en-US" dirty="0"/>
              <a:t>title style</a:t>
            </a:r>
            <a:endParaRPr lang="en-GB" dirty="0"/>
          </a:p>
        </p:txBody>
      </p:sp>
      <p:sp>
        <p:nvSpPr>
          <p:cNvPr id="5" name="Subtitle 2"/>
          <p:cNvSpPr>
            <a:spLocks noGrp="1"/>
          </p:cNvSpPr>
          <p:nvPr>
            <p:ph type="subTitle" idx="1"/>
          </p:nvPr>
        </p:nvSpPr>
        <p:spPr>
          <a:xfrm>
            <a:off x="468000" y="2995908"/>
            <a:ext cx="8208000" cy="292388"/>
          </a:xfrm>
        </p:spPr>
        <p:txBody>
          <a:bodyPr>
            <a:spAutoFit/>
          </a:bodyPr>
          <a:lstStyle>
            <a:lvl1pPr marL="0" indent="0" algn="l">
              <a:buNone/>
              <a:defRPr sz="20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endParaRPr lang="en-GB" dirty="0"/>
          </a:p>
        </p:txBody>
      </p:sp>
      <p:sp>
        <p:nvSpPr>
          <p:cNvPr id="5" name="Date Placeholder 3"/>
          <p:cNvSpPr>
            <a:spLocks noGrp="1"/>
          </p:cNvSpPr>
          <p:nvPr>
            <p:ph type="dt" sz="half" idx="10"/>
          </p:nvPr>
        </p:nvSpPr>
        <p:spPr>
          <a:xfrm>
            <a:off x="857250" y="6196013"/>
            <a:ext cx="1081088" cy="387350"/>
          </a:xfrm>
        </p:spPr>
        <p:txBody>
          <a:bodyPr/>
          <a:lstStyle>
            <a:lvl1pPr>
              <a:lnSpc>
                <a:spcPct val="100000"/>
              </a:lnSpc>
              <a:defRPr>
                <a:solidFill>
                  <a:schemeClr val="tx1"/>
                </a:solidFill>
              </a:defRPr>
            </a:lvl1pPr>
          </a:lstStyle>
          <a:p>
            <a:pPr>
              <a:defRPr/>
            </a:pPr>
            <a:fld id="{E8F3BDA7-BDC6-41F6-9669-CF469B298DB8}" type="datetime1">
              <a:rPr lang="en-GB" smtClean="0"/>
              <a:pPr>
                <a:defRPr/>
              </a:pPr>
              <a:t>11/11/2022</a:t>
            </a:fld>
            <a:endParaRPr lang="en-GB" dirty="0"/>
          </a:p>
        </p:txBody>
      </p:sp>
      <p:sp>
        <p:nvSpPr>
          <p:cNvPr id="6" name="Slide Number Placeholder 5"/>
          <p:cNvSpPr>
            <a:spLocks noGrp="1"/>
          </p:cNvSpPr>
          <p:nvPr>
            <p:ph type="sldNum" sz="quarter" idx="11"/>
          </p:nvPr>
        </p:nvSpPr>
        <p:spPr>
          <a:xfrm>
            <a:off x="468313" y="6196013"/>
            <a:ext cx="388937" cy="387350"/>
          </a:xfrm>
        </p:spPr>
        <p:txBody>
          <a:bodyPr/>
          <a:lstStyle>
            <a:lvl1pPr>
              <a:defRPr>
                <a:solidFill>
                  <a:schemeClr val="tx1"/>
                </a:solidFill>
              </a:defRPr>
            </a:lvl1pPr>
          </a:lstStyle>
          <a:p>
            <a:pPr>
              <a:defRPr/>
            </a:pPr>
            <a:fld id="{064674CA-76BF-4A0C-AB17-8B5FF3054F52}" type="slidenum">
              <a:rPr lang="en-GB" smtClean="0"/>
              <a:pPr>
                <a:defRPr/>
              </a:pPr>
              <a:t>‹#›</a:t>
            </a:fld>
            <a:endParaRPr lang="en-GB" dirty="0"/>
          </a:p>
        </p:txBody>
      </p:sp>
      <p:sp>
        <p:nvSpPr>
          <p:cNvPr id="8" name="Text Placeholder 2"/>
          <p:cNvSpPr>
            <a:spLocks noGrp="1"/>
          </p:cNvSpPr>
          <p:nvPr>
            <p:ph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tx1"/>
                </a:solidFill>
              </a:defRPr>
            </a:lvl1pPr>
            <a:lvl2pPr>
              <a:defRPr>
                <a:solidFill>
                  <a:schemeClr val="tx1"/>
                </a:solidFill>
              </a:defRPr>
            </a:lvl2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37295B5A-DBFF-4868-9A24-AC57907D57F2}" type="datetime1">
              <a:rPr lang="en-GB" smtClean="0"/>
              <a:pPr>
                <a:defRPr/>
              </a:pPr>
              <a:t>11/11/2022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D47A91DE-D07E-4F55-B6A0-E6FB5C42246F}" type="slidenum">
              <a:rPr lang="en-GB" smtClean="0"/>
              <a:pPr>
                <a:defRPr/>
              </a:pPr>
              <a:t>‹#›</a:t>
            </a:fld>
            <a:endParaRPr lang="en-GB" dirty="0"/>
          </a:p>
        </p:txBody>
      </p:sp>
      <p:sp>
        <p:nvSpPr>
          <p:cNvPr id="8" name="Text Placeholder 2"/>
          <p:cNvSpPr>
            <a:spLocks noGrp="1"/>
          </p:cNvSpPr>
          <p:nvPr>
            <p:ph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bg1"/>
                </a:solidFill>
              </a:defRPr>
            </a:lvl1pPr>
          </a:lstStyle>
          <a:p>
            <a:pPr>
              <a:defRPr/>
            </a:pPr>
            <a:fld id="{37295B5A-DBFF-4868-9A24-AC57907D57F2}" type="datetime1">
              <a:rPr lang="en-GB" smtClean="0"/>
              <a:pPr>
                <a:defRPr/>
              </a:pPr>
              <a:t>11/11/2022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bg1"/>
                </a:solidFill>
              </a:defRPr>
            </a:lvl1pPr>
          </a:lstStyle>
          <a:p>
            <a:pPr>
              <a:defRPr/>
            </a:pPr>
            <a:fld id="{D47A91DE-D07E-4F55-B6A0-E6FB5C42246F}" type="slidenum">
              <a:rPr lang="en-GB" smtClean="0"/>
              <a:pPr>
                <a:defRPr/>
              </a:pPr>
              <a:t>‹#›</a:t>
            </a:fld>
            <a:endParaRPr lang="en-GB" dirty="0"/>
          </a:p>
        </p:txBody>
      </p:sp>
      <p:sp>
        <p:nvSpPr>
          <p:cNvPr id="8" name="Text Placeholder 2"/>
          <p:cNvSpPr>
            <a:spLocks noGrp="1"/>
          </p:cNvSpPr>
          <p:nvPr>
            <p:ph idx="1"/>
          </p:nvPr>
        </p:nvSpPr>
        <p:spPr bwMode="auto">
          <a:xfrm>
            <a:off x="468313"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9" name="Text Placeholder 2"/>
          <p:cNvSpPr>
            <a:spLocks noGrp="1"/>
          </p:cNvSpPr>
          <p:nvPr>
            <p:ph idx="16"/>
          </p:nvPr>
        </p:nvSpPr>
        <p:spPr bwMode="auto">
          <a:xfrm>
            <a:off x="4644008"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1"/>
                </a:solidFill>
              </a:defRPr>
            </a:lvl1pPr>
          </a:lstStyle>
          <a:p>
            <a:r>
              <a:rPr lang="en-US"/>
              <a:t>Click to edit Master title style</a:t>
            </a:r>
            <a:endParaRPr lang="en-GB" dirty="0"/>
          </a:p>
        </p:txBody>
      </p:sp>
      <p:sp>
        <p:nvSpPr>
          <p:cNvPr id="6" name="Date Placeholder 3"/>
          <p:cNvSpPr>
            <a:spLocks noGrp="1"/>
          </p:cNvSpPr>
          <p:nvPr>
            <p:ph type="dt" sz="half" idx="14"/>
          </p:nvPr>
        </p:nvSpPr>
        <p:spPr>
          <a:xfrm>
            <a:off x="857250" y="6196013"/>
            <a:ext cx="1081088" cy="387350"/>
          </a:xfrm>
        </p:spPr>
        <p:txBody>
          <a:bodyPr/>
          <a:lstStyle>
            <a:lvl1pPr>
              <a:lnSpc>
                <a:spcPct val="100000"/>
              </a:lnSpc>
              <a:defRPr>
                <a:solidFill>
                  <a:schemeClr val="tx1"/>
                </a:solidFill>
              </a:defRPr>
            </a:lvl1pPr>
          </a:lstStyle>
          <a:p>
            <a:pPr>
              <a:defRPr/>
            </a:pPr>
            <a:fld id="{2AB0B417-BAB8-43DF-A8D2-D63D9706B574}" type="datetime1">
              <a:rPr lang="en-GB" smtClean="0"/>
              <a:pPr>
                <a:defRPr/>
              </a:pPr>
              <a:t>11/11/2022</a:t>
            </a:fld>
            <a:endParaRPr lang="en-GB" dirty="0"/>
          </a:p>
        </p:txBody>
      </p:sp>
      <p:sp>
        <p:nvSpPr>
          <p:cNvPr id="7" name="Slide Number Placeholder 5"/>
          <p:cNvSpPr>
            <a:spLocks noGrp="1"/>
          </p:cNvSpPr>
          <p:nvPr>
            <p:ph type="sldNum" sz="quarter" idx="15"/>
          </p:nvPr>
        </p:nvSpPr>
        <p:spPr>
          <a:xfrm>
            <a:off x="468313" y="6196013"/>
            <a:ext cx="388937" cy="387350"/>
          </a:xfrm>
        </p:spPr>
        <p:txBody>
          <a:bodyPr/>
          <a:lstStyle>
            <a:lvl1pPr>
              <a:defRPr>
                <a:solidFill>
                  <a:schemeClr val="tx1"/>
                </a:solidFill>
              </a:defRPr>
            </a:lvl1pPr>
          </a:lstStyle>
          <a:p>
            <a:pPr>
              <a:defRPr/>
            </a:pPr>
            <a:fld id="{F80CFFAE-92C7-43A4-9873-89690CBB1D90}" type="slidenum">
              <a:rPr lang="en-GB" smtClean="0"/>
              <a:pPr>
                <a:defRPr/>
              </a:pPr>
              <a:t>‹#›</a:t>
            </a:fld>
            <a:endParaRPr lang="en-GB" dirty="0"/>
          </a:p>
        </p:txBody>
      </p:sp>
      <p:sp>
        <p:nvSpPr>
          <p:cNvPr id="8" name="Text Placeholder 2"/>
          <p:cNvSpPr>
            <a:spLocks noGrp="1"/>
          </p:cNvSpPr>
          <p:nvPr>
            <p:ph idx="1"/>
          </p:nvPr>
        </p:nvSpPr>
        <p:spPr bwMode="auto">
          <a:xfrm>
            <a:off x="468313"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tx1"/>
                </a:solidFill>
              </a:defRPr>
            </a:lvl1pPr>
            <a:lvl2pPr>
              <a:defRPr>
                <a:solidFill>
                  <a:schemeClr val="tx1"/>
                </a:solidFill>
              </a:defRPr>
            </a:lvl2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
        <p:nvSpPr>
          <p:cNvPr id="10" name="Text Placeholder 2"/>
          <p:cNvSpPr>
            <a:spLocks noGrp="1"/>
          </p:cNvSpPr>
          <p:nvPr>
            <p:ph idx="16"/>
          </p:nvPr>
        </p:nvSpPr>
        <p:spPr bwMode="auto">
          <a:xfrm>
            <a:off x="4644008" y="1700808"/>
            <a:ext cx="4031679"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a:solidFill>
                  <a:schemeClr val="tx1"/>
                </a:solidFill>
              </a:defRPr>
            </a:lvl1pPr>
            <a:lvl2pPr>
              <a:defRPr>
                <a:solidFill>
                  <a:schemeClr val="tx1"/>
                </a:solidFill>
              </a:defRPr>
            </a:lvl2pPr>
            <a:lvl4pPr>
              <a:defRPr>
                <a:solidFill>
                  <a:schemeClr val="tx1"/>
                </a:solidFill>
              </a:defRPr>
            </a:lvl4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68313" y="6196013"/>
            <a:ext cx="8207375" cy="387350"/>
          </a:xfrm>
          <a:prstGeom prst="rect">
            <a:avLst/>
          </a:prstGeom>
        </p:spPr>
        <p:txBody>
          <a:bodyPr vert="horz" lIns="0" tIns="0" rIns="0" bIns="0" rtlCol="0" anchor="b" anchorCtr="0"/>
          <a:lstStyle>
            <a:lvl1pPr algn="ctr" fontAlgn="auto">
              <a:lnSpc>
                <a:spcPct val="95000"/>
              </a:lnSpc>
              <a:spcBef>
                <a:spcPts val="0"/>
              </a:spcBef>
              <a:spcAft>
                <a:spcPts val="0"/>
              </a:spcAft>
              <a:defRPr sz="800">
                <a:solidFill>
                  <a:schemeClr val="bg1"/>
                </a:solidFill>
                <a:latin typeface="+mn-lt"/>
                <a:cs typeface="+mn-cs"/>
              </a:defRPr>
            </a:lvl1pPr>
          </a:lstStyle>
          <a:p>
            <a:pPr>
              <a:defRPr/>
            </a:pPr>
            <a:r>
              <a:rPr lang="en-GB"/>
              <a:t>UNCLASSIFIED</a:t>
            </a:r>
          </a:p>
        </p:txBody>
      </p:sp>
      <p:sp>
        <p:nvSpPr>
          <p:cNvPr id="1027" name="Title Placeholder 1"/>
          <p:cNvSpPr>
            <a:spLocks noGrp="1"/>
          </p:cNvSpPr>
          <p:nvPr>
            <p:ph type="title"/>
          </p:nvPr>
        </p:nvSpPr>
        <p:spPr bwMode="auto">
          <a:xfrm>
            <a:off x="468313" y="482130"/>
            <a:ext cx="8207375" cy="49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title style</a:t>
            </a:r>
            <a:endParaRPr lang="en-GB" dirty="0"/>
          </a:p>
        </p:txBody>
      </p:sp>
      <p:sp>
        <p:nvSpPr>
          <p:cNvPr id="1028" name="Text Placeholder 2"/>
          <p:cNvSpPr>
            <a:spLocks noGrp="1"/>
          </p:cNvSpPr>
          <p:nvPr>
            <p:ph type="body" idx="1"/>
          </p:nvPr>
        </p:nvSpPr>
        <p:spPr bwMode="auto">
          <a:xfrm>
            <a:off x="468313" y="1700808"/>
            <a:ext cx="8207375" cy="43205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Level one bullet</a:t>
            </a:r>
          </a:p>
          <a:p>
            <a:pPr lvl="1"/>
            <a:r>
              <a:rPr lang="en-US" dirty="0"/>
              <a:t>Level two bullet</a:t>
            </a:r>
          </a:p>
          <a:p>
            <a:pPr lvl="3"/>
            <a:r>
              <a:rPr lang="en-US" dirty="0"/>
              <a:t>Level three bullet</a:t>
            </a:r>
          </a:p>
        </p:txBody>
      </p:sp>
      <p:sp>
        <p:nvSpPr>
          <p:cNvPr id="4" name="Date Placeholder 3"/>
          <p:cNvSpPr>
            <a:spLocks noGrp="1"/>
          </p:cNvSpPr>
          <p:nvPr>
            <p:ph type="dt" sz="half" idx="2"/>
          </p:nvPr>
        </p:nvSpPr>
        <p:spPr>
          <a:xfrm>
            <a:off x="6153150" y="6196013"/>
            <a:ext cx="2133600" cy="387350"/>
          </a:xfrm>
          <a:prstGeom prst="rect">
            <a:avLst/>
          </a:prstGeom>
        </p:spPr>
        <p:txBody>
          <a:bodyPr vert="horz" lIns="0" tIns="0" rIns="0" bIns="0" rtlCol="0" anchor="b" anchorCtr="0"/>
          <a:lstStyle>
            <a:lvl1pPr algn="r" fontAlgn="auto">
              <a:lnSpc>
                <a:spcPct val="95000"/>
              </a:lnSpc>
              <a:spcBef>
                <a:spcPts val="0"/>
              </a:spcBef>
              <a:spcAft>
                <a:spcPts val="0"/>
              </a:spcAft>
              <a:defRPr sz="800">
                <a:solidFill>
                  <a:schemeClr val="bg1"/>
                </a:solidFill>
                <a:latin typeface="+mn-lt"/>
                <a:cs typeface="+mn-cs"/>
              </a:defRPr>
            </a:lvl1pPr>
          </a:lstStyle>
          <a:p>
            <a:pPr>
              <a:defRPr/>
            </a:pPr>
            <a:fld id="{88509D79-AD7E-415C-91F8-C4030AD80593}" type="datetime1">
              <a:rPr lang="en-GB" smtClean="0"/>
              <a:pPr>
                <a:defRPr/>
              </a:pPr>
              <a:t>11/11/2022</a:t>
            </a:fld>
            <a:endParaRPr lang="en-GB" dirty="0"/>
          </a:p>
        </p:txBody>
      </p:sp>
      <p:sp>
        <p:nvSpPr>
          <p:cNvPr id="6" name="Slide Number Placeholder 5"/>
          <p:cNvSpPr>
            <a:spLocks noGrp="1"/>
          </p:cNvSpPr>
          <p:nvPr>
            <p:ph type="sldNum" sz="quarter" idx="4"/>
          </p:nvPr>
        </p:nvSpPr>
        <p:spPr>
          <a:xfrm>
            <a:off x="8286750" y="6196013"/>
            <a:ext cx="388938" cy="387350"/>
          </a:xfrm>
          <a:prstGeom prst="rect">
            <a:avLst/>
          </a:prstGeom>
        </p:spPr>
        <p:txBody>
          <a:bodyPr vert="horz" lIns="0" tIns="0" rIns="0" bIns="0" rtlCol="0" anchor="b" anchorCtr="0"/>
          <a:lstStyle>
            <a:lvl1pPr algn="r" fontAlgn="auto">
              <a:lnSpc>
                <a:spcPct val="95000"/>
              </a:lnSpc>
              <a:spcBef>
                <a:spcPts val="0"/>
              </a:spcBef>
              <a:spcAft>
                <a:spcPts val="0"/>
              </a:spcAft>
              <a:defRPr sz="800" b="1">
                <a:solidFill>
                  <a:schemeClr val="bg1"/>
                </a:solidFill>
                <a:latin typeface="+mn-lt"/>
                <a:cs typeface="+mn-cs"/>
              </a:defRPr>
            </a:lvl1pPr>
          </a:lstStyle>
          <a:p>
            <a:pPr>
              <a:defRPr/>
            </a:pPr>
            <a:fld id="{8C32FF26-AD14-4CF9-8F1D-EF3CFAE0FFAC}"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04" r:id="rId10"/>
    <p:sldLayoutId id="2147483826" r:id="rId11"/>
    <p:sldLayoutId id="2147483824" r:id="rId12"/>
    <p:sldLayoutId id="2147483808" r:id="rId13"/>
    <p:sldLayoutId id="2147483823" r:id="rId14"/>
    <p:sldLayoutId id="2147483815" r:id="rId15"/>
    <p:sldLayoutId id="2147483827" r:id="rId16"/>
    <p:sldLayoutId id="2147483816" r:id="rId17"/>
    <p:sldLayoutId id="2147483818" r:id="rId18"/>
    <p:sldLayoutId id="2147483837" r:id="rId19"/>
    <p:sldLayoutId id="2147483838" r:id="rId20"/>
    <p:sldLayoutId id="2147483839" r:id="rId21"/>
  </p:sldLayoutIdLst>
  <p:hf hdr="0" dt="0"/>
  <p:txStyles>
    <p:titleStyle>
      <a:lvl1pPr marL="0" indent="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p:titleStyle>
    <p:body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baseline="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baseline="0">
          <a:solidFill>
            <a:schemeClr val="accent6"/>
          </a:solidFill>
          <a:latin typeface="+mn-lt"/>
          <a:ea typeface="+mn-ea"/>
          <a:cs typeface="+mn-cs"/>
        </a:defRPr>
      </a:lvl2pPr>
      <a:lvl3pPr marL="647700" indent="0" algn="l" rtl="0" eaLnBrk="1" fontAlgn="base" hangingPunct="1">
        <a:lnSpc>
          <a:spcPct val="95000"/>
        </a:lnSpc>
        <a:spcBef>
          <a:spcPct val="20000"/>
        </a:spcBef>
        <a:spcAft>
          <a:spcPct val="0"/>
        </a:spcAft>
        <a:buFont typeface="Arial" charset="0"/>
        <a:buNone/>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079500" indent="0" algn="l" rtl="0" eaLnBrk="1" fontAlgn="base" hangingPunct="1">
        <a:lnSpc>
          <a:spcPct val="95000"/>
        </a:lnSpc>
        <a:spcBef>
          <a:spcPct val="20000"/>
        </a:spcBef>
        <a:spcAft>
          <a:spcPct val="0"/>
        </a:spcAft>
        <a:buFont typeface="Arial" charset="0"/>
        <a:buNone/>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5" userDrawn="1">
          <p15:clr>
            <a:srgbClr val="F26B43"/>
          </p15:clr>
        </p15:guide>
        <p15:guide id="3" orient="horz" pos="1071" userDrawn="1">
          <p15:clr>
            <a:srgbClr val="F26B43"/>
          </p15:clr>
        </p15:guide>
        <p15:guide id="4" pos="5465" userDrawn="1">
          <p15:clr>
            <a:srgbClr val="F26B43"/>
          </p15:clr>
        </p15:guide>
        <p15:guide id="6" orient="horz" pos="300" userDrawn="1">
          <p15:clr>
            <a:srgbClr val="F26B43"/>
          </p15:clr>
        </p15:guide>
        <p15:guide id="7" orient="horz" pos="618" userDrawn="1">
          <p15:clr>
            <a:srgbClr val="F26B43"/>
          </p15:clr>
        </p15:guide>
        <p15:guide id="8"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water-situation-local-area-reports" TargetMode="External"/><Relationship Id="rId2" Type="http://schemas.openxmlformats.org/officeDocument/2006/relationships/hyperlink" Target="https://www.gov.uk/government/collections/water-situation-reports-for-england" TargetMode="Externa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000" y="1700808"/>
            <a:ext cx="8208000" cy="1726627"/>
          </a:xfrm>
        </p:spPr>
        <p:txBody>
          <a:bodyPr/>
          <a:lstStyle/>
          <a:p>
            <a:pPr lvl="0"/>
            <a:r>
              <a:rPr lang="en-GB" dirty="0">
                <a:solidFill>
                  <a:schemeClr val="accent1"/>
                </a:solidFill>
              </a:rPr>
              <a:t>EA/NGO &amp; Stakeholders Drought Update</a:t>
            </a:r>
            <a:br>
              <a:rPr lang="en-GB" dirty="0">
                <a:solidFill>
                  <a:schemeClr val="accent1"/>
                </a:solidFill>
              </a:rPr>
            </a:br>
            <a:endParaRPr lang="en-GB" dirty="0"/>
          </a:p>
        </p:txBody>
      </p:sp>
      <p:sp>
        <p:nvSpPr>
          <p:cNvPr id="3" name="Subtitle 2"/>
          <p:cNvSpPr>
            <a:spLocks noGrp="1"/>
          </p:cNvSpPr>
          <p:nvPr>
            <p:ph type="subTitle" idx="1"/>
          </p:nvPr>
        </p:nvSpPr>
        <p:spPr>
          <a:xfrm>
            <a:off x="468000" y="4135391"/>
            <a:ext cx="8208000" cy="1354217"/>
          </a:xfrm>
        </p:spPr>
        <p:txBody>
          <a:bodyPr/>
          <a:lstStyle/>
          <a:p>
            <a:r>
              <a:rPr lang="en-GB" dirty="0">
                <a:solidFill>
                  <a:schemeClr val="bg1"/>
                </a:solidFill>
              </a:rPr>
              <a:t>Rob Bakewell</a:t>
            </a:r>
          </a:p>
          <a:p>
            <a:r>
              <a:rPr lang="en-GB" dirty="0">
                <a:solidFill>
                  <a:schemeClr val="bg1"/>
                </a:solidFill>
              </a:rPr>
              <a:t>East Anglia Area Drought Project Manager</a:t>
            </a:r>
          </a:p>
          <a:p>
            <a:r>
              <a:rPr lang="en-GB" dirty="0">
                <a:solidFill>
                  <a:schemeClr val="bg1"/>
                </a:solidFill>
              </a:rPr>
              <a:t>11 November 2022</a:t>
            </a:r>
          </a:p>
          <a:p>
            <a:endParaRPr lang="en-GB" dirty="0">
              <a:solidFill>
                <a:schemeClr val="bg1"/>
              </a:solidFill>
            </a:endParaRPr>
          </a:p>
        </p:txBody>
      </p:sp>
    </p:spTree>
    <p:extLst>
      <p:ext uri="{BB962C8B-B14F-4D97-AF65-F5344CB8AC3E}">
        <p14:creationId xmlns:p14="http://schemas.microsoft.com/office/powerpoint/2010/main" val="2909143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1ED6-BCAA-4230-8D0B-099EF0CA01C6}"/>
              </a:ext>
            </a:extLst>
          </p:cNvPr>
          <p:cNvSpPr>
            <a:spLocks noGrp="1"/>
          </p:cNvSpPr>
          <p:nvPr>
            <p:ph type="title"/>
          </p:nvPr>
        </p:nvSpPr>
        <p:spPr>
          <a:xfrm>
            <a:off x="505678" y="1543051"/>
            <a:ext cx="2743200" cy="2165684"/>
          </a:xfrm>
        </p:spPr>
        <p:txBody>
          <a:bodyPr vert="horz" wrap="square" lIns="68580" tIns="34290" rIns="68580" bIns="34290" numCol="1" rtlCol="0" anchor="b" anchorCtr="0" compatLnSpc="1">
            <a:prstTxWarp prst="textNoShape">
              <a:avLst/>
            </a:prstTxWarp>
            <a:normAutofit fontScale="90000"/>
          </a:bodyPr>
          <a:lstStyle/>
          <a:p>
            <a:pPr algn="ctr"/>
            <a:r>
              <a:rPr lang="en-US" sz="1800" dirty="0">
                <a:solidFill>
                  <a:schemeClr val="bg1"/>
                </a:solidFill>
              </a:rPr>
              <a:t>Latest Soil Moisture deficits 10/11/2022</a:t>
            </a:r>
            <a:br>
              <a:rPr lang="en-US" sz="1800" dirty="0">
                <a:solidFill>
                  <a:srgbClr val="FFFFFF"/>
                </a:solidFill>
              </a:rPr>
            </a:br>
            <a:br>
              <a:rPr lang="en-US" sz="1800" dirty="0">
                <a:solidFill>
                  <a:srgbClr val="FFFFFF"/>
                </a:solidFill>
              </a:rPr>
            </a:br>
            <a:r>
              <a:rPr lang="en-US" sz="1350" dirty="0">
                <a:solidFill>
                  <a:srgbClr val="FFFFFF"/>
                </a:solidFill>
              </a:rPr>
              <a:t>SMD is the most significant </a:t>
            </a:r>
            <a:r>
              <a:rPr lang="en-US" sz="1350" dirty="0">
                <a:solidFill>
                  <a:schemeClr val="bg1"/>
                </a:solidFill>
              </a:rPr>
              <a:t>indicator for a potential recharge deficit. </a:t>
            </a:r>
            <a:br>
              <a:rPr lang="en-US" sz="1350" dirty="0">
                <a:solidFill>
                  <a:schemeClr val="bg1"/>
                </a:solidFill>
              </a:rPr>
            </a:br>
            <a:br>
              <a:rPr lang="en-US" sz="1350" dirty="0">
                <a:solidFill>
                  <a:schemeClr val="bg1"/>
                </a:solidFill>
              </a:rPr>
            </a:br>
            <a:r>
              <a:rPr lang="en-US" sz="1350" dirty="0">
                <a:solidFill>
                  <a:schemeClr val="bg1"/>
                </a:solidFill>
              </a:rPr>
              <a:t>Until mid October SMD remained above normal and close to record high. </a:t>
            </a:r>
            <a:br>
              <a:rPr lang="en-US" sz="1350" dirty="0">
                <a:solidFill>
                  <a:schemeClr val="bg1"/>
                </a:solidFill>
              </a:rPr>
            </a:br>
            <a:br>
              <a:rPr lang="en-US" sz="1350" dirty="0">
                <a:solidFill>
                  <a:schemeClr val="bg1"/>
                </a:solidFill>
              </a:rPr>
            </a:br>
            <a:r>
              <a:rPr lang="en-US" sz="1350" dirty="0">
                <a:solidFill>
                  <a:schemeClr val="bg1"/>
                </a:solidFill>
              </a:rPr>
              <a:t>Above average rainfall since mid October has resulted in a rapid decline to nearer normal conditions – slightly below in Essex and Slightly above in Norfolk.  </a:t>
            </a:r>
            <a:endParaRPr lang="en-US" sz="1800" dirty="0">
              <a:solidFill>
                <a:schemeClr val="bg1"/>
              </a:solidFill>
            </a:endParaRPr>
          </a:p>
        </p:txBody>
      </p:sp>
      <p:pic>
        <p:nvPicPr>
          <p:cNvPr id="6" name="Content Placeholder 5">
            <a:extLst>
              <a:ext uri="{FF2B5EF4-FFF2-40B4-BE49-F238E27FC236}">
                <a16:creationId xmlns:a16="http://schemas.microsoft.com/office/drawing/2014/main" id="{EA0085DF-195E-4DD4-9D8C-CA648A2DCA91}"/>
              </a:ext>
            </a:extLst>
          </p:cNvPr>
          <p:cNvPicPr>
            <a:picLocks noGrp="1" noChangeAspect="1"/>
          </p:cNvPicPr>
          <p:nvPr>
            <p:ph sz="half" idx="2"/>
          </p:nvPr>
        </p:nvPicPr>
        <p:blipFill>
          <a:blip r:embed="rId2"/>
          <a:stretch>
            <a:fillRect/>
          </a:stretch>
        </p:blipFill>
        <p:spPr>
          <a:xfrm>
            <a:off x="3311691" y="1704415"/>
            <a:ext cx="5726520" cy="3738523"/>
          </a:xfrm>
          <a:prstGeom prst="rect">
            <a:avLst/>
          </a:prstGeom>
        </p:spPr>
      </p:pic>
      <p:sp>
        <p:nvSpPr>
          <p:cNvPr id="7" name="TextBox 6">
            <a:extLst>
              <a:ext uri="{FF2B5EF4-FFF2-40B4-BE49-F238E27FC236}">
                <a16:creationId xmlns:a16="http://schemas.microsoft.com/office/drawing/2014/main" id="{04B0133C-778E-49C9-8FF5-B97EEDA5D3E6}"/>
              </a:ext>
            </a:extLst>
          </p:cNvPr>
          <p:cNvSpPr txBox="1"/>
          <p:nvPr/>
        </p:nvSpPr>
        <p:spPr>
          <a:xfrm>
            <a:off x="568492" y="3976544"/>
            <a:ext cx="2743199" cy="2123658"/>
          </a:xfrm>
          <a:prstGeom prst="rect">
            <a:avLst/>
          </a:prstGeom>
          <a:noFill/>
        </p:spPr>
        <p:txBody>
          <a:bodyPr wrap="square" rtlCol="0">
            <a:spAutoFit/>
          </a:bodyPr>
          <a:lstStyle/>
          <a:p>
            <a:r>
              <a:rPr lang="en-GB" sz="1200" b="1" dirty="0">
                <a:solidFill>
                  <a:schemeClr val="bg1"/>
                </a:solidFill>
                <a:latin typeface="+mj-lt"/>
              </a:rPr>
              <a:t>These spatial differences are relevant to understanding current risk of drought continuing in 2023.  Norfolk groundwater dominated rivers remain a month of average rainfall from sustained recharge.  Essex rivers are now responding to field drainage and aquifers expected to recharge earlier.  The implication Norfolk rivers could prove less resilient than 2022.   </a:t>
            </a:r>
            <a:endParaRPr lang="en-GB" sz="1200" b="1" dirty="0">
              <a:latin typeface="+mj-lt"/>
            </a:endParaRPr>
          </a:p>
        </p:txBody>
      </p:sp>
    </p:spTree>
    <p:extLst>
      <p:ext uri="{BB962C8B-B14F-4D97-AF65-F5344CB8AC3E}">
        <p14:creationId xmlns:p14="http://schemas.microsoft.com/office/powerpoint/2010/main" val="384152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3DA2-91BE-4DF7-8D94-1C4E7DE5C2F9}"/>
              </a:ext>
            </a:extLst>
          </p:cNvPr>
          <p:cNvSpPr>
            <a:spLocks noGrp="1"/>
          </p:cNvSpPr>
          <p:nvPr>
            <p:ph type="title"/>
          </p:nvPr>
        </p:nvSpPr>
        <p:spPr>
          <a:xfrm>
            <a:off x="788670" y="291026"/>
            <a:ext cx="7399020" cy="228600"/>
          </a:xfrm>
        </p:spPr>
        <p:txBody>
          <a:bodyPr>
            <a:noAutofit/>
          </a:bodyPr>
          <a:lstStyle/>
          <a:p>
            <a:br>
              <a:rPr lang="en-GB" sz="1800" dirty="0">
                <a:solidFill>
                  <a:schemeClr val="accent1"/>
                </a:solidFill>
              </a:rPr>
            </a:br>
            <a:r>
              <a:rPr lang="en-GB" sz="1800" dirty="0">
                <a:solidFill>
                  <a:schemeClr val="accent1"/>
                </a:solidFill>
              </a:rPr>
              <a:t>Comparison of recent response to Rainfall –Diminishing risk ?</a:t>
            </a:r>
            <a:br>
              <a:rPr lang="en-GB" sz="1800" dirty="0">
                <a:solidFill>
                  <a:schemeClr val="accent1"/>
                </a:solidFill>
              </a:rPr>
            </a:br>
            <a:br>
              <a:rPr lang="en-GB" sz="1350" dirty="0"/>
            </a:br>
            <a:r>
              <a:rPr lang="en-GB" sz="1050" dirty="0"/>
              <a:t> </a:t>
            </a:r>
            <a:r>
              <a:rPr lang="en-GB" sz="1200" dirty="0"/>
              <a:t>River Burn North Norfolk – 97% groundwater fed.  No run off or baseflow response. Indicative of bias towards higher risk of drought  </a:t>
            </a:r>
            <a:br>
              <a:rPr lang="en-GB" sz="1200" dirty="0"/>
            </a:br>
            <a:r>
              <a:rPr lang="en-GB" sz="1200" dirty="0"/>
              <a:t> River Colne In Essex  48% groundwater fed – lower smd now generating  field drainage response .  Bias toward drought next summer diminishing . Good prospects for winter fill of reservoirs </a:t>
            </a:r>
            <a:br>
              <a:rPr lang="en-GB" sz="1350" dirty="0"/>
            </a:br>
            <a:endParaRPr lang="en-GB" sz="1350" dirty="0"/>
          </a:p>
        </p:txBody>
      </p:sp>
      <p:pic>
        <p:nvPicPr>
          <p:cNvPr id="5" name="Content Placeholder 4">
            <a:extLst>
              <a:ext uri="{FF2B5EF4-FFF2-40B4-BE49-F238E27FC236}">
                <a16:creationId xmlns:a16="http://schemas.microsoft.com/office/drawing/2014/main" id="{9E524BEF-B133-49B7-B2FE-C0A1DE1F376E}"/>
              </a:ext>
            </a:extLst>
          </p:cNvPr>
          <p:cNvPicPr>
            <a:picLocks noGrp="1" noChangeAspect="1"/>
          </p:cNvPicPr>
          <p:nvPr>
            <p:ph idx="1"/>
          </p:nvPr>
        </p:nvPicPr>
        <p:blipFill>
          <a:blip r:embed="rId2"/>
          <a:stretch>
            <a:fillRect/>
          </a:stretch>
        </p:blipFill>
        <p:spPr>
          <a:xfrm>
            <a:off x="544830" y="2071958"/>
            <a:ext cx="7886700" cy="1844129"/>
          </a:xfrm>
        </p:spPr>
      </p:pic>
      <p:pic>
        <p:nvPicPr>
          <p:cNvPr id="7" name="Picture 6">
            <a:extLst>
              <a:ext uri="{FF2B5EF4-FFF2-40B4-BE49-F238E27FC236}">
                <a16:creationId xmlns:a16="http://schemas.microsoft.com/office/drawing/2014/main" id="{90FA08F2-B24A-43B4-82EE-1BE7622306A8}"/>
              </a:ext>
            </a:extLst>
          </p:cNvPr>
          <p:cNvPicPr>
            <a:picLocks noChangeAspect="1"/>
          </p:cNvPicPr>
          <p:nvPr/>
        </p:nvPicPr>
        <p:blipFill>
          <a:blip r:embed="rId3"/>
          <a:stretch>
            <a:fillRect/>
          </a:stretch>
        </p:blipFill>
        <p:spPr>
          <a:xfrm>
            <a:off x="544830" y="4020889"/>
            <a:ext cx="7886700" cy="1844129"/>
          </a:xfrm>
          <a:prstGeom prst="rect">
            <a:avLst/>
          </a:prstGeom>
        </p:spPr>
      </p:pic>
    </p:spTree>
    <p:extLst>
      <p:ext uri="{BB962C8B-B14F-4D97-AF65-F5344CB8AC3E}">
        <p14:creationId xmlns:p14="http://schemas.microsoft.com/office/powerpoint/2010/main" val="412287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2D00-36B5-4A95-A40C-E8914C991BA6}"/>
              </a:ext>
            </a:extLst>
          </p:cNvPr>
          <p:cNvSpPr>
            <a:spLocks noGrp="1"/>
          </p:cNvSpPr>
          <p:nvPr>
            <p:ph type="title"/>
          </p:nvPr>
        </p:nvSpPr>
        <p:spPr/>
        <p:txBody>
          <a:bodyPr/>
          <a:lstStyle/>
          <a:p>
            <a:pPr algn="ctr"/>
            <a:r>
              <a:rPr lang="en-GB" dirty="0">
                <a:solidFill>
                  <a:schemeClr val="accent5">
                    <a:lumMod val="75000"/>
                  </a:schemeClr>
                </a:solidFill>
              </a:rPr>
              <a:t>Summary of prospects  for 2023 </a:t>
            </a:r>
          </a:p>
        </p:txBody>
      </p:sp>
      <p:sp>
        <p:nvSpPr>
          <p:cNvPr id="3" name="Content Placeholder 2">
            <a:extLst>
              <a:ext uri="{FF2B5EF4-FFF2-40B4-BE49-F238E27FC236}">
                <a16:creationId xmlns:a16="http://schemas.microsoft.com/office/drawing/2014/main" id="{0E965A44-7F8B-4645-90B2-DF69B9427533}"/>
              </a:ext>
            </a:extLst>
          </p:cNvPr>
          <p:cNvSpPr>
            <a:spLocks noGrp="1"/>
          </p:cNvSpPr>
          <p:nvPr>
            <p:ph sz="half" idx="1"/>
          </p:nvPr>
        </p:nvSpPr>
        <p:spPr/>
        <p:txBody>
          <a:bodyPr>
            <a:normAutofit/>
          </a:bodyPr>
          <a:lstStyle/>
          <a:p>
            <a:r>
              <a:rPr lang="en-GB" sz="1350" b="1" dirty="0">
                <a:solidFill>
                  <a:srgbClr val="C00000"/>
                </a:solidFill>
              </a:rPr>
              <a:t>Reasonable worst case 80%</a:t>
            </a:r>
          </a:p>
          <a:p>
            <a:r>
              <a:rPr lang="en-GB" sz="1350" dirty="0"/>
              <a:t>Groundwater unlikely to fully recover. Below normal or notably low. </a:t>
            </a:r>
          </a:p>
          <a:p>
            <a:r>
              <a:rPr lang="en-GB" sz="1350" dirty="0"/>
              <a:t>Norfolk baseflow dominated rivers are at more risk from a repeat heatwave event.  Flows likely to equal or fall slightly below 2022</a:t>
            </a:r>
          </a:p>
          <a:p>
            <a:r>
              <a:rPr lang="en-GB" sz="1350" dirty="0"/>
              <a:t>Current eleveation  In  risk from 5% unbiased long term average to 15-20% of drought next summer.</a:t>
            </a:r>
          </a:p>
          <a:p>
            <a:r>
              <a:rPr lang="en-GB" sz="1350" dirty="0"/>
              <a:t>S57 possible in line with risks above but only if co-incident with a period of hot dry summer weather. </a:t>
            </a:r>
          </a:p>
          <a:p>
            <a:r>
              <a:rPr lang="en-GB" sz="1350" dirty="0"/>
              <a:t>S57 would probably not exceed 50 % of daily cuts </a:t>
            </a:r>
          </a:p>
          <a:p>
            <a:r>
              <a:rPr lang="en-GB" sz="1350" dirty="0"/>
              <a:t>Winter reservoirs should refill even from current low states .  </a:t>
            </a:r>
          </a:p>
        </p:txBody>
      </p:sp>
      <p:sp>
        <p:nvSpPr>
          <p:cNvPr id="4" name="Content Placeholder 3">
            <a:extLst>
              <a:ext uri="{FF2B5EF4-FFF2-40B4-BE49-F238E27FC236}">
                <a16:creationId xmlns:a16="http://schemas.microsoft.com/office/drawing/2014/main" id="{DE751BCC-A631-4F3F-BB29-53D26316747C}"/>
              </a:ext>
            </a:extLst>
          </p:cNvPr>
          <p:cNvSpPr>
            <a:spLocks noGrp="1"/>
          </p:cNvSpPr>
          <p:nvPr>
            <p:ph sz="half" idx="2"/>
          </p:nvPr>
        </p:nvSpPr>
        <p:spPr/>
        <p:txBody>
          <a:bodyPr>
            <a:normAutofit/>
          </a:bodyPr>
          <a:lstStyle/>
          <a:p>
            <a:r>
              <a:rPr lang="en-GB" sz="1350" b="1" dirty="0">
                <a:solidFill>
                  <a:srgbClr val="FF0000"/>
                </a:solidFill>
              </a:rPr>
              <a:t>Actual worst case 60% </a:t>
            </a:r>
          </a:p>
          <a:p>
            <a:r>
              <a:rPr lang="en-GB" sz="1350" dirty="0"/>
              <a:t>Groundwater likely to begin summer notably low or exceptionally low.  Suffolk and Essex shallow aquifers more likely to attain ‘below normal’ or ‘notably low’ North East Norfolk likely to be lowest</a:t>
            </a:r>
          </a:p>
          <a:p>
            <a:r>
              <a:rPr lang="en-GB" sz="1350" dirty="0"/>
              <a:t>All catchments less resilient than 2022. Summer heatwave likely to create very high risk of environmental incidents. </a:t>
            </a:r>
          </a:p>
          <a:p>
            <a:r>
              <a:rPr lang="en-GB" sz="1350" dirty="0"/>
              <a:t>Current elevation in risk from 5% unbiased long term average to 10% -12%  of severe drought next summer .</a:t>
            </a:r>
          </a:p>
          <a:p>
            <a:r>
              <a:rPr lang="en-GB" sz="1350" dirty="0"/>
              <a:t>S57 could be 100% for short periods of extreme heat . High likelihood of 50% cuts at some point in season </a:t>
            </a:r>
          </a:p>
          <a:p>
            <a:r>
              <a:rPr lang="en-GB" sz="1350" dirty="0"/>
              <a:t>Possible lowest historic flows would be recorded </a:t>
            </a:r>
          </a:p>
          <a:p>
            <a:r>
              <a:rPr lang="en-GB" sz="1350" dirty="0"/>
              <a:t>Winter reservoirs should refill , but those in groundwater dominated rivers and currently empty may only partially recover.   </a:t>
            </a:r>
          </a:p>
        </p:txBody>
      </p:sp>
    </p:spTree>
    <p:extLst>
      <p:ext uri="{BB962C8B-B14F-4D97-AF65-F5344CB8AC3E}">
        <p14:creationId xmlns:p14="http://schemas.microsoft.com/office/powerpoint/2010/main" val="78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8A444-BDC8-4B44-BE09-DAABC40077C8}"/>
              </a:ext>
            </a:extLst>
          </p:cNvPr>
          <p:cNvSpPr>
            <a:spLocks noGrp="1"/>
          </p:cNvSpPr>
          <p:nvPr>
            <p:ph type="title"/>
          </p:nvPr>
        </p:nvSpPr>
        <p:spPr>
          <a:xfrm>
            <a:off x="422030" y="414139"/>
            <a:ext cx="7886700" cy="676275"/>
          </a:xfrm>
        </p:spPr>
        <p:txBody>
          <a:bodyPr>
            <a:normAutofit fontScale="90000"/>
          </a:bodyPr>
          <a:lstStyle/>
          <a:p>
            <a:pPr algn="ctr"/>
            <a:r>
              <a:rPr lang="en-GB" u="sng" dirty="0"/>
              <a:t>East Anglia West</a:t>
            </a:r>
            <a:br>
              <a:rPr lang="en-GB" u="sng" dirty="0"/>
            </a:br>
            <a:r>
              <a:rPr lang="en-GB" u="sng" dirty="0"/>
              <a:t>Prospects for winter 2022-23</a:t>
            </a:r>
          </a:p>
        </p:txBody>
      </p:sp>
      <p:sp>
        <p:nvSpPr>
          <p:cNvPr id="3" name="Content Placeholder 2">
            <a:extLst>
              <a:ext uri="{FF2B5EF4-FFF2-40B4-BE49-F238E27FC236}">
                <a16:creationId xmlns:a16="http://schemas.microsoft.com/office/drawing/2014/main" id="{3C0AAA8E-044F-4E1C-951C-34A9F1EE3DB4}"/>
              </a:ext>
            </a:extLst>
          </p:cNvPr>
          <p:cNvSpPr>
            <a:spLocks noGrp="1"/>
          </p:cNvSpPr>
          <p:nvPr>
            <p:ph idx="1"/>
          </p:nvPr>
        </p:nvSpPr>
        <p:spPr>
          <a:xfrm>
            <a:off x="565151" y="1973710"/>
            <a:ext cx="6447501" cy="2910580"/>
          </a:xfrm>
        </p:spPr>
        <p:txBody>
          <a:bodyPr>
            <a:normAutofit lnSpcReduction="10000"/>
          </a:bodyPr>
          <a:lstStyle/>
          <a:p>
            <a:pPr marL="0" indent="0">
              <a:buNone/>
            </a:pPr>
            <a:r>
              <a:rPr lang="en-GB" sz="2400" i="1" dirty="0"/>
              <a:t>The hydrological situation at the end of winter does not fully determine the risk of environmental problems and licence restrictions during the following summer.</a:t>
            </a:r>
          </a:p>
          <a:p>
            <a:pPr marL="0" indent="0">
              <a:buNone/>
            </a:pPr>
            <a:endParaRPr lang="en-GB" sz="2400" dirty="0"/>
          </a:p>
          <a:p>
            <a:r>
              <a:rPr lang="en-GB" sz="2400" dirty="0"/>
              <a:t>Indicators of the hydrological situation during autumn and winter</a:t>
            </a:r>
          </a:p>
          <a:p>
            <a:r>
              <a:rPr lang="en-GB" sz="2400" dirty="0"/>
              <a:t>Groundwater level forecasting</a:t>
            </a:r>
          </a:p>
        </p:txBody>
      </p:sp>
    </p:spTree>
    <p:extLst>
      <p:ext uri="{BB962C8B-B14F-4D97-AF65-F5344CB8AC3E}">
        <p14:creationId xmlns:p14="http://schemas.microsoft.com/office/powerpoint/2010/main" val="39763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FFC3-0377-4B5D-B9A9-61EE5D5D7BC4}"/>
              </a:ext>
            </a:extLst>
          </p:cNvPr>
          <p:cNvSpPr>
            <a:spLocks noGrp="1"/>
          </p:cNvSpPr>
          <p:nvPr>
            <p:ph type="title"/>
          </p:nvPr>
        </p:nvSpPr>
        <p:spPr>
          <a:xfrm>
            <a:off x="468313" y="482130"/>
            <a:ext cx="8207375" cy="997196"/>
          </a:xfrm>
        </p:spPr>
        <p:txBody>
          <a:bodyPr/>
          <a:lstStyle/>
          <a:p>
            <a:pPr algn="ctr"/>
            <a:r>
              <a:rPr lang="en-GB" u="sng" dirty="0"/>
              <a:t>Indicators of the hydrological situation during autumn and winter</a:t>
            </a:r>
          </a:p>
        </p:txBody>
      </p:sp>
      <p:sp>
        <p:nvSpPr>
          <p:cNvPr id="3" name="Content Placeholder 2">
            <a:extLst>
              <a:ext uri="{FF2B5EF4-FFF2-40B4-BE49-F238E27FC236}">
                <a16:creationId xmlns:a16="http://schemas.microsoft.com/office/drawing/2014/main" id="{608CB1F6-1FBE-4850-A3A8-AD0E6B426076}"/>
              </a:ext>
            </a:extLst>
          </p:cNvPr>
          <p:cNvSpPr>
            <a:spLocks noGrp="1"/>
          </p:cNvSpPr>
          <p:nvPr>
            <p:ph idx="1"/>
          </p:nvPr>
        </p:nvSpPr>
        <p:spPr/>
        <p:txBody>
          <a:bodyPr>
            <a:normAutofit/>
          </a:bodyPr>
          <a:lstStyle/>
          <a:p>
            <a:r>
              <a:rPr lang="en-GB" sz="2700" dirty="0"/>
              <a:t>Rainfall</a:t>
            </a:r>
          </a:p>
          <a:p>
            <a:r>
              <a:rPr lang="en-GB" sz="2700" dirty="0"/>
              <a:t>Soil moisture deficit</a:t>
            </a:r>
          </a:p>
          <a:p>
            <a:r>
              <a:rPr lang="en-GB" sz="2700" dirty="0"/>
              <a:t>Groundwater levels</a:t>
            </a:r>
          </a:p>
          <a:p>
            <a:r>
              <a:rPr lang="en-GB" sz="2700" dirty="0"/>
              <a:t>Reservoir storage levels</a:t>
            </a:r>
          </a:p>
          <a:p>
            <a:r>
              <a:rPr lang="en-GB" sz="1650" dirty="0"/>
              <a:t>River flows (baseflows as an indicator of groundwater levels; total flows as indicators of catchment wetness and determiners of reservoir filling) </a:t>
            </a:r>
          </a:p>
          <a:p>
            <a:r>
              <a:rPr lang="en-GB" sz="1650" dirty="0"/>
              <a:t>Rainfall forecasts</a:t>
            </a:r>
          </a:p>
          <a:p>
            <a:pPr marL="0" indent="0">
              <a:buNone/>
            </a:pPr>
            <a:endParaRPr lang="en-GB" dirty="0"/>
          </a:p>
        </p:txBody>
      </p:sp>
    </p:spTree>
    <p:extLst>
      <p:ext uri="{BB962C8B-B14F-4D97-AF65-F5344CB8AC3E}">
        <p14:creationId xmlns:p14="http://schemas.microsoft.com/office/powerpoint/2010/main" val="154853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1C578C-879B-4075-AD48-C5F44565EFEE}"/>
              </a:ext>
            </a:extLst>
          </p:cNvPr>
          <p:cNvPicPr>
            <a:picLocks noChangeAspect="1"/>
          </p:cNvPicPr>
          <p:nvPr/>
        </p:nvPicPr>
        <p:blipFill>
          <a:blip r:embed="rId2"/>
          <a:stretch>
            <a:fillRect/>
          </a:stretch>
        </p:blipFill>
        <p:spPr>
          <a:xfrm>
            <a:off x="227671" y="365926"/>
            <a:ext cx="5050302" cy="5500886"/>
          </a:xfrm>
          <a:prstGeom prst="rect">
            <a:avLst/>
          </a:prstGeom>
        </p:spPr>
      </p:pic>
      <p:pic>
        <p:nvPicPr>
          <p:cNvPr id="9" name="Picture 8">
            <a:extLst>
              <a:ext uri="{FF2B5EF4-FFF2-40B4-BE49-F238E27FC236}">
                <a16:creationId xmlns:a16="http://schemas.microsoft.com/office/drawing/2014/main" id="{660754AF-D391-42F3-902C-6A99B5D99C9B}"/>
              </a:ext>
            </a:extLst>
          </p:cNvPr>
          <p:cNvPicPr>
            <a:picLocks noChangeAspect="1"/>
          </p:cNvPicPr>
          <p:nvPr/>
        </p:nvPicPr>
        <p:blipFill>
          <a:blip r:embed="rId3"/>
          <a:stretch>
            <a:fillRect/>
          </a:stretch>
        </p:blipFill>
        <p:spPr>
          <a:xfrm>
            <a:off x="6050668" y="2181954"/>
            <a:ext cx="1932720" cy="1868829"/>
          </a:xfrm>
          <a:prstGeom prst="rect">
            <a:avLst/>
          </a:prstGeom>
        </p:spPr>
      </p:pic>
      <p:pic>
        <p:nvPicPr>
          <p:cNvPr id="13" name="Picture 12">
            <a:extLst>
              <a:ext uri="{FF2B5EF4-FFF2-40B4-BE49-F238E27FC236}">
                <a16:creationId xmlns:a16="http://schemas.microsoft.com/office/drawing/2014/main" id="{1B340153-6991-40E3-A8EA-F750D26B2425}"/>
              </a:ext>
            </a:extLst>
          </p:cNvPr>
          <p:cNvPicPr>
            <a:picLocks noChangeAspect="1"/>
          </p:cNvPicPr>
          <p:nvPr/>
        </p:nvPicPr>
        <p:blipFill>
          <a:blip r:embed="rId4"/>
          <a:stretch>
            <a:fillRect/>
          </a:stretch>
        </p:blipFill>
        <p:spPr>
          <a:xfrm>
            <a:off x="651631" y="6068202"/>
            <a:ext cx="4202381" cy="423872"/>
          </a:xfrm>
          <a:prstGeom prst="rect">
            <a:avLst/>
          </a:prstGeom>
        </p:spPr>
      </p:pic>
    </p:spTree>
    <p:extLst>
      <p:ext uri="{BB962C8B-B14F-4D97-AF65-F5344CB8AC3E}">
        <p14:creationId xmlns:p14="http://schemas.microsoft.com/office/powerpoint/2010/main" val="296880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1254-2091-4351-B5BE-7AC6C8F9CF15}"/>
              </a:ext>
            </a:extLst>
          </p:cNvPr>
          <p:cNvSpPr>
            <a:spLocks noGrp="1"/>
          </p:cNvSpPr>
          <p:nvPr>
            <p:ph type="title"/>
          </p:nvPr>
        </p:nvSpPr>
        <p:spPr>
          <a:xfrm>
            <a:off x="508001" y="609600"/>
            <a:ext cx="6447501" cy="997196"/>
          </a:xfrm>
        </p:spPr>
        <p:txBody>
          <a:bodyPr/>
          <a:lstStyle/>
          <a:p>
            <a:r>
              <a:rPr lang="en-GB" dirty="0"/>
              <a:t>Soil moisture deficits for </a:t>
            </a:r>
            <a:br>
              <a:rPr lang="en-GB" dirty="0"/>
            </a:br>
            <a:r>
              <a:rPr lang="en-GB" dirty="0"/>
              <a:t>East Anglia West</a:t>
            </a:r>
          </a:p>
        </p:txBody>
      </p:sp>
      <p:pic>
        <p:nvPicPr>
          <p:cNvPr id="4" name="Picture 3">
            <a:extLst>
              <a:ext uri="{FF2B5EF4-FFF2-40B4-BE49-F238E27FC236}">
                <a16:creationId xmlns:a16="http://schemas.microsoft.com/office/drawing/2014/main" id="{BEA9C034-FDAA-4919-A66C-8B81711B538D}"/>
              </a:ext>
            </a:extLst>
          </p:cNvPr>
          <p:cNvPicPr>
            <a:picLocks noChangeAspect="1"/>
          </p:cNvPicPr>
          <p:nvPr/>
        </p:nvPicPr>
        <p:blipFill>
          <a:blip r:embed="rId2"/>
          <a:stretch>
            <a:fillRect/>
          </a:stretch>
        </p:blipFill>
        <p:spPr>
          <a:xfrm>
            <a:off x="4246782" y="2360429"/>
            <a:ext cx="3348209" cy="2443288"/>
          </a:xfrm>
          <a:prstGeom prst="rect">
            <a:avLst/>
          </a:prstGeom>
        </p:spPr>
      </p:pic>
      <p:pic>
        <p:nvPicPr>
          <p:cNvPr id="6" name="Picture 5">
            <a:extLst>
              <a:ext uri="{FF2B5EF4-FFF2-40B4-BE49-F238E27FC236}">
                <a16:creationId xmlns:a16="http://schemas.microsoft.com/office/drawing/2014/main" id="{9ECDCFB2-0855-47F8-AE27-D59F51F03A84}"/>
              </a:ext>
            </a:extLst>
          </p:cNvPr>
          <p:cNvPicPr>
            <a:picLocks noChangeAspect="1"/>
          </p:cNvPicPr>
          <p:nvPr/>
        </p:nvPicPr>
        <p:blipFill>
          <a:blip r:embed="rId3"/>
          <a:stretch>
            <a:fillRect/>
          </a:stretch>
        </p:blipFill>
        <p:spPr>
          <a:xfrm>
            <a:off x="374016" y="1742476"/>
            <a:ext cx="3357735" cy="2433763"/>
          </a:xfrm>
          <a:prstGeom prst="rect">
            <a:avLst/>
          </a:prstGeom>
        </p:spPr>
      </p:pic>
      <p:pic>
        <p:nvPicPr>
          <p:cNvPr id="8" name="Picture 7">
            <a:extLst>
              <a:ext uri="{FF2B5EF4-FFF2-40B4-BE49-F238E27FC236}">
                <a16:creationId xmlns:a16="http://schemas.microsoft.com/office/drawing/2014/main" id="{AAF1C6F6-F842-403F-9D51-2A96E4363438}"/>
              </a:ext>
            </a:extLst>
          </p:cNvPr>
          <p:cNvPicPr>
            <a:picLocks noChangeAspect="1"/>
          </p:cNvPicPr>
          <p:nvPr/>
        </p:nvPicPr>
        <p:blipFill>
          <a:blip r:embed="rId4"/>
          <a:stretch>
            <a:fillRect/>
          </a:stretch>
        </p:blipFill>
        <p:spPr>
          <a:xfrm>
            <a:off x="374016" y="4311919"/>
            <a:ext cx="3357735" cy="2443288"/>
          </a:xfrm>
          <a:prstGeom prst="rect">
            <a:avLst/>
          </a:prstGeom>
        </p:spPr>
      </p:pic>
      <p:sp>
        <p:nvSpPr>
          <p:cNvPr id="9" name="TextBox 8">
            <a:extLst>
              <a:ext uri="{FF2B5EF4-FFF2-40B4-BE49-F238E27FC236}">
                <a16:creationId xmlns:a16="http://schemas.microsoft.com/office/drawing/2014/main" id="{A0399495-3B2D-4890-A241-7D9061DFAA1C}"/>
              </a:ext>
            </a:extLst>
          </p:cNvPr>
          <p:cNvSpPr txBox="1"/>
          <p:nvPr/>
        </p:nvSpPr>
        <p:spPr>
          <a:xfrm>
            <a:off x="1401505" y="2590026"/>
            <a:ext cx="3886286" cy="369332"/>
          </a:xfrm>
          <a:prstGeom prst="rect">
            <a:avLst/>
          </a:prstGeom>
          <a:noFill/>
        </p:spPr>
        <p:txBody>
          <a:bodyPr wrap="square" rtlCol="0">
            <a:spAutoFit/>
          </a:bodyPr>
          <a:lstStyle/>
          <a:p>
            <a:r>
              <a:rPr lang="en-GB" dirty="0"/>
              <a:t>Simulated for 08/11/2022</a:t>
            </a:r>
          </a:p>
        </p:txBody>
      </p:sp>
    </p:spTree>
    <p:extLst>
      <p:ext uri="{BB962C8B-B14F-4D97-AF65-F5344CB8AC3E}">
        <p14:creationId xmlns:p14="http://schemas.microsoft.com/office/powerpoint/2010/main" val="3903960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6B1981-526A-4707-B584-3EAAC8557E9E}"/>
              </a:ext>
            </a:extLst>
          </p:cNvPr>
          <p:cNvPicPr>
            <a:picLocks noChangeAspect="1"/>
          </p:cNvPicPr>
          <p:nvPr/>
        </p:nvPicPr>
        <p:blipFill>
          <a:blip r:embed="rId2"/>
          <a:stretch>
            <a:fillRect/>
          </a:stretch>
        </p:blipFill>
        <p:spPr>
          <a:xfrm>
            <a:off x="253218" y="418204"/>
            <a:ext cx="5430130" cy="5698191"/>
          </a:xfrm>
          <a:prstGeom prst="rect">
            <a:avLst/>
          </a:prstGeom>
        </p:spPr>
      </p:pic>
      <p:sp>
        <p:nvSpPr>
          <p:cNvPr id="5" name="TextBox 4">
            <a:extLst>
              <a:ext uri="{FF2B5EF4-FFF2-40B4-BE49-F238E27FC236}">
                <a16:creationId xmlns:a16="http://schemas.microsoft.com/office/drawing/2014/main" id="{9AC9750D-8F93-4D00-B979-2BFC95B31CF6}"/>
              </a:ext>
            </a:extLst>
          </p:cNvPr>
          <p:cNvSpPr txBox="1"/>
          <p:nvPr/>
        </p:nvSpPr>
        <p:spPr>
          <a:xfrm>
            <a:off x="5924879" y="998806"/>
            <a:ext cx="2965903" cy="5078313"/>
          </a:xfrm>
          <a:prstGeom prst="rect">
            <a:avLst/>
          </a:prstGeom>
          <a:solidFill>
            <a:schemeClr val="bg1"/>
          </a:solidFill>
        </p:spPr>
        <p:txBody>
          <a:bodyPr wrap="square" rtlCol="0">
            <a:spAutoFit/>
          </a:bodyPr>
          <a:lstStyle/>
          <a:p>
            <a:r>
              <a:rPr lang="en-GB" u="sng" dirty="0"/>
              <a:t>Return periods of categories:</a:t>
            </a:r>
          </a:p>
          <a:p>
            <a:endParaRPr lang="en-GB" dirty="0"/>
          </a:p>
          <a:p>
            <a:r>
              <a:rPr lang="en-GB" b="1" dirty="0"/>
              <a:t>Below Normal</a:t>
            </a:r>
            <a:r>
              <a:rPr lang="en-GB" dirty="0"/>
              <a:t>: 1-in-4 years to 1-in-8 years </a:t>
            </a:r>
          </a:p>
          <a:p>
            <a:r>
              <a:rPr lang="en-GB" dirty="0"/>
              <a:t>(15% of observed values in this category)</a:t>
            </a:r>
          </a:p>
          <a:p>
            <a:endParaRPr lang="en-GB" dirty="0"/>
          </a:p>
          <a:p>
            <a:r>
              <a:rPr lang="en-GB" b="1" dirty="0"/>
              <a:t>Notably Low</a:t>
            </a:r>
            <a:r>
              <a:rPr lang="en-GB" dirty="0"/>
              <a:t>: 1-in-8 years to 1-in-20 years</a:t>
            </a:r>
          </a:p>
          <a:p>
            <a:r>
              <a:rPr lang="en-GB" dirty="0"/>
              <a:t>(8% of observed values in this category)</a:t>
            </a:r>
          </a:p>
          <a:p>
            <a:endParaRPr lang="en-GB" dirty="0"/>
          </a:p>
          <a:p>
            <a:r>
              <a:rPr lang="en-GB" b="1" dirty="0"/>
              <a:t>Exceptionally Low</a:t>
            </a:r>
            <a:r>
              <a:rPr lang="en-GB" dirty="0"/>
              <a:t>: 1-in-more-than-20 years</a:t>
            </a:r>
          </a:p>
          <a:p>
            <a:r>
              <a:rPr lang="en-GB" dirty="0"/>
              <a:t>(5% of observed values in this category)</a:t>
            </a:r>
          </a:p>
          <a:p>
            <a:endParaRPr lang="en-GB" dirty="0"/>
          </a:p>
        </p:txBody>
      </p:sp>
    </p:spTree>
    <p:extLst>
      <p:ext uri="{BB962C8B-B14F-4D97-AF65-F5344CB8AC3E}">
        <p14:creationId xmlns:p14="http://schemas.microsoft.com/office/powerpoint/2010/main" val="1187198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5842-10DA-48A6-AC6B-AAC2FEF53890}"/>
              </a:ext>
            </a:extLst>
          </p:cNvPr>
          <p:cNvSpPr>
            <a:spLocks noGrp="1"/>
          </p:cNvSpPr>
          <p:nvPr>
            <p:ph type="title"/>
          </p:nvPr>
        </p:nvSpPr>
        <p:spPr>
          <a:xfrm>
            <a:off x="314721" y="328612"/>
            <a:ext cx="7314407" cy="528638"/>
          </a:xfrm>
        </p:spPr>
        <p:txBody>
          <a:bodyPr>
            <a:normAutofit/>
          </a:bodyPr>
          <a:lstStyle/>
          <a:p>
            <a:r>
              <a:rPr lang="en-GB" sz="2550" dirty="0"/>
              <a:t>Groundwater level forecasting – scenario runs</a:t>
            </a:r>
          </a:p>
        </p:txBody>
      </p:sp>
      <p:pic>
        <p:nvPicPr>
          <p:cNvPr id="4" name="Picture 3">
            <a:extLst>
              <a:ext uri="{FF2B5EF4-FFF2-40B4-BE49-F238E27FC236}">
                <a16:creationId xmlns:a16="http://schemas.microsoft.com/office/drawing/2014/main" id="{8EBB4AB7-1498-45DA-85D2-3F674EC4D2D0}"/>
              </a:ext>
            </a:extLst>
          </p:cNvPr>
          <p:cNvPicPr>
            <a:picLocks noChangeAspect="1"/>
          </p:cNvPicPr>
          <p:nvPr/>
        </p:nvPicPr>
        <p:blipFill>
          <a:blip r:embed="rId2"/>
          <a:stretch>
            <a:fillRect/>
          </a:stretch>
        </p:blipFill>
        <p:spPr>
          <a:xfrm>
            <a:off x="475488" y="1424178"/>
            <a:ext cx="6992874" cy="4576572"/>
          </a:xfrm>
          <a:prstGeom prst="rect">
            <a:avLst/>
          </a:prstGeom>
        </p:spPr>
      </p:pic>
    </p:spTree>
    <p:extLst>
      <p:ext uri="{BB962C8B-B14F-4D97-AF65-F5344CB8AC3E}">
        <p14:creationId xmlns:p14="http://schemas.microsoft.com/office/powerpoint/2010/main" val="377442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599D9-686E-4752-BF98-B0FDBDCEFC8F}"/>
              </a:ext>
            </a:extLst>
          </p:cNvPr>
          <p:cNvSpPr>
            <a:spLocks noGrp="1"/>
          </p:cNvSpPr>
          <p:nvPr>
            <p:ph type="title"/>
          </p:nvPr>
        </p:nvSpPr>
        <p:spPr>
          <a:xfrm>
            <a:off x="326329" y="431197"/>
            <a:ext cx="7734458" cy="426053"/>
          </a:xfrm>
        </p:spPr>
        <p:txBody>
          <a:bodyPr>
            <a:noAutofit/>
          </a:bodyPr>
          <a:lstStyle/>
          <a:p>
            <a:r>
              <a:rPr lang="en-GB" sz="2550" dirty="0"/>
              <a:t>Groundwater level forecasting – ensemble runs</a:t>
            </a:r>
          </a:p>
        </p:txBody>
      </p:sp>
      <p:pic>
        <p:nvPicPr>
          <p:cNvPr id="4" name="Picture 3">
            <a:extLst>
              <a:ext uri="{FF2B5EF4-FFF2-40B4-BE49-F238E27FC236}">
                <a16:creationId xmlns:a16="http://schemas.microsoft.com/office/drawing/2014/main" id="{1CEA4668-F9D1-40AA-AB37-2AE84B6DAE16}"/>
              </a:ext>
            </a:extLst>
          </p:cNvPr>
          <p:cNvPicPr>
            <a:picLocks noChangeAspect="1"/>
          </p:cNvPicPr>
          <p:nvPr/>
        </p:nvPicPr>
        <p:blipFill>
          <a:blip r:embed="rId2"/>
          <a:stretch>
            <a:fillRect/>
          </a:stretch>
        </p:blipFill>
        <p:spPr>
          <a:xfrm>
            <a:off x="539782" y="1424178"/>
            <a:ext cx="6992874" cy="4576572"/>
          </a:xfrm>
          <a:prstGeom prst="rect">
            <a:avLst/>
          </a:prstGeom>
        </p:spPr>
      </p:pic>
    </p:spTree>
    <p:extLst>
      <p:ext uri="{BB962C8B-B14F-4D97-AF65-F5344CB8AC3E}">
        <p14:creationId xmlns:p14="http://schemas.microsoft.com/office/powerpoint/2010/main" val="41189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EA Information</a:t>
            </a:r>
            <a:endParaRPr lang="en-GB" dirty="0"/>
          </a:p>
        </p:txBody>
      </p:sp>
      <p:sp>
        <p:nvSpPr>
          <p:cNvPr id="3" name="Slide Number Placeholder 2"/>
          <p:cNvSpPr>
            <a:spLocks noGrp="1"/>
          </p:cNvSpPr>
          <p:nvPr>
            <p:ph type="sldNum" sz="quarter" idx="15"/>
          </p:nvPr>
        </p:nvSpPr>
        <p:spPr/>
        <p:txBody>
          <a:bodyPr/>
          <a:lstStyle/>
          <a:p>
            <a:pPr>
              <a:defRPr/>
            </a:pPr>
            <a:fld id="{D47A91DE-D07E-4F55-B6A0-E6FB5C42246F}" type="slidenum">
              <a:rPr lang="en-GB" smtClean="0"/>
              <a:pPr>
                <a:defRPr/>
              </a:pPr>
              <a:t>2</a:t>
            </a:fld>
            <a:endParaRPr lang="en-GB" dirty="0"/>
          </a:p>
        </p:txBody>
      </p:sp>
      <p:sp>
        <p:nvSpPr>
          <p:cNvPr id="4" name="Content Placeholder 3">
            <a:extLst>
              <a:ext uri="{FF2B5EF4-FFF2-40B4-BE49-F238E27FC236}">
                <a16:creationId xmlns:a16="http://schemas.microsoft.com/office/drawing/2014/main" id="{1FDABD02-8630-4184-90DC-186C31B659AC}"/>
              </a:ext>
            </a:extLst>
          </p:cNvPr>
          <p:cNvSpPr>
            <a:spLocks noGrp="1"/>
          </p:cNvSpPr>
          <p:nvPr>
            <p:ph idx="1"/>
          </p:nvPr>
        </p:nvSpPr>
        <p:spPr>
          <a:xfrm>
            <a:off x="468313" y="1268710"/>
            <a:ext cx="8352130" cy="4780398"/>
          </a:xfrm>
        </p:spPr>
        <p:txBody>
          <a:bodyPr/>
          <a:lstStyle/>
          <a:p>
            <a:r>
              <a:rPr lang="en-GB" sz="2400" dirty="0"/>
              <a:t>Water Situation Reports can be found at:</a:t>
            </a:r>
          </a:p>
          <a:p>
            <a:r>
              <a:rPr lang="en-GB" sz="2400" dirty="0">
                <a:hlinkClick r:id="rId2"/>
              </a:rPr>
              <a:t>https://www.gov.uk/government/collections/water-situation-reports-for-england</a:t>
            </a:r>
            <a:r>
              <a:rPr lang="en-GB" sz="2400" dirty="0"/>
              <a:t> </a:t>
            </a:r>
          </a:p>
          <a:p>
            <a:endParaRPr lang="en-GB" sz="2400" dirty="0"/>
          </a:p>
          <a:p>
            <a:r>
              <a:rPr lang="en-GB" sz="2400" dirty="0"/>
              <a:t>East Anglia Monthly reports can be found at:</a:t>
            </a:r>
          </a:p>
          <a:p>
            <a:r>
              <a:rPr lang="en-GB" sz="2400" dirty="0">
                <a:hlinkClick r:id="rId3"/>
              </a:rPr>
              <a:t>https://www.gov.uk/government/publications/water-situation-local-area-reports</a:t>
            </a:r>
            <a:r>
              <a:rPr lang="en-GB" sz="2400" dirty="0"/>
              <a:t> </a:t>
            </a:r>
          </a:p>
          <a:p>
            <a:endParaRPr lang="en-GB" sz="2400" dirty="0"/>
          </a:p>
          <a:p>
            <a:r>
              <a:rPr lang="en-GB" sz="2400" dirty="0"/>
              <a:t>24-hour Incident Hotline: 0800 80 70 60</a:t>
            </a:r>
          </a:p>
          <a:p>
            <a:endParaRPr lang="en-GB" dirty="0"/>
          </a:p>
        </p:txBody>
      </p:sp>
    </p:spTree>
    <p:extLst>
      <p:ext uri="{BB962C8B-B14F-4D97-AF65-F5344CB8AC3E}">
        <p14:creationId xmlns:p14="http://schemas.microsoft.com/office/powerpoint/2010/main" val="206281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9C4E-DC91-4D1A-A924-882A2F6E0A11}"/>
              </a:ext>
            </a:extLst>
          </p:cNvPr>
          <p:cNvSpPr>
            <a:spLocks noGrp="1"/>
          </p:cNvSpPr>
          <p:nvPr>
            <p:ph type="title"/>
          </p:nvPr>
        </p:nvSpPr>
        <p:spPr>
          <a:xfrm>
            <a:off x="478631" y="500362"/>
            <a:ext cx="7886700" cy="333375"/>
          </a:xfrm>
        </p:spPr>
        <p:txBody>
          <a:bodyPr>
            <a:normAutofit fontScale="90000"/>
          </a:bodyPr>
          <a:lstStyle/>
          <a:p>
            <a:r>
              <a:rPr lang="en-GB" u="sng" dirty="0"/>
              <a:t>Groundwater level forecasts</a:t>
            </a:r>
          </a:p>
        </p:txBody>
      </p:sp>
      <p:sp>
        <p:nvSpPr>
          <p:cNvPr id="10" name="Title 1">
            <a:extLst>
              <a:ext uri="{FF2B5EF4-FFF2-40B4-BE49-F238E27FC236}">
                <a16:creationId xmlns:a16="http://schemas.microsoft.com/office/drawing/2014/main" id="{65A03EBD-105C-45D0-BD8D-20DD33BEA0B4}"/>
              </a:ext>
            </a:extLst>
          </p:cNvPr>
          <p:cNvSpPr txBox="1">
            <a:spLocks/>
          </p:cNvSpPr>
          <p:nvPr/>
        </p:nvSpPr>
        <p:spPr>
          <a:xfrm>
            <a:off x="271462" y="2112841"/>
            <a:ext cx="7886700" cy="333375"/>
          </a:xfrm>
          <a:prstGeom prst="rect">
            <a:avLst/>
          </a:prstGeom>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u="sng" dirty="0">
                <a:solidFill>
                  <a:schemeClr val="bg1"/>
                </a:solidFill>
              </a:rPr>
              <a:t>Scenario with 60% of long-term-average rainfall every month</a:t>
            </a:r>
          </a:p>
        </p:txBody>
      </p:sp>
      <p:sp>
        <p:nvSpPr>
          <p:cNvPr id="11" name="Title 1">
            <a:extLst>
              <a:ext uri="{FF2B5EF4-FFF2-40B4-BE49-F238E27FC236}">
                <a16:creationId xmlns:a16="http://schemas.microsoft.com/office/drawing/2014/main" id="{7B8A87B2-0F27-4A24-AD2C-07FAFDC9EEAA}"/>
              </a:ext>
            </a:extLst>
          </p:cNvPr>
          <p:cNvSpPr txBox="1">
            <a:spLocks/>
          </p:cNvSpPr>
          <p:nvPr/>
        </p:nvSpPr>
        <p:spPr>
          <a:xfrm>
            <a:off x="271462" y="3220121"/>
            <a:ext cx="7886700" cy="333375"/>
          </a:xfrm>
          <a:prstGeom prst="rect">
            <a:avLst/>
          </a:prstGeom>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u="sng" dirty="0">
                <a:solidFill>
                  <a:schemeClr val="bg1"/>
                </a:solidFill>
              </a:rPr>
              <a:t>Scenario with 80% of long-term-average rainfall every month</a:t>
            </a:r>
          </a:p>
        </p:txBody>
      </p:sp>
      <p:sp>
        <p:nvSpPr>
          <p:cNvPr id="12" name="Title 1">
            <a:extLst>
              <a:ext uri="{FF2B5EF4-FFF2-40B4-BE49-F238E27FC236}">
                <a16:creationId xmlns:a16="http://schemas.microsoft.com/office/drawing/2014/main" id="{0C2DFF0F-0697-48BA-90BD-071B2A3BFC7C}"/>
              </a:ext>
            </a:extLst>
          </p:cNvPr>
          <p:cNvSpPr txBox="1">
            <a:spLocks/>
          </p:cNvSpPr>
          <p:nvPr/>
        </p:nvSpPr>
        <p:spPr>
          <a:xfrm>
            <a:off x="271462" y="4379873"/>
            <a:ext cx="7886700" cy="333375"/>
          </a:xfrm>
          <a:prstGeom prst="rect">
            <a:avLst/>
          </a:prstGeom>
        </p:spPr>
        <p:txBody>
          <a:bodyPr vert="horz" lIns="68580" tIns="34290" rIns="68580" bIns="3429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300" u="sng" dirty="0">
                <a:solidFill>
                  <a:schemeClr val="bg1"/>
                </a:solidFill>
              </a:rPr>
              <a:t>Scenario with 100% of long-term-average rainfall every month</a:t>
            </a:r>
          </a:p>
        </p:txBody>
      </p:sp>
      <p:sp>
        <p:nvSpPr>
          <p:cNvPr id="3" name="TextBox 2">
            <a:extLst>
              <a:ext uri="{FF2B5EF4-FFF2-40B4-BE49-F238E27FC236}">
                <a16:creationId xmlns:a16="http://schemas.microsoft.com/office/drawing/2014/main" id="{77FD79C1-313B-4558-830B-FA9CE71BD7E0}"/>
              </a:ext>
            </a:extLst>
          </p:cNvPr>
          <p:cNvSpPr txBox="1"/>
          <p:nvPr/>
        </p:nvSpPr>
        <p:spPr>
          <a:xfrm>
            <a:off x="271462" y="2460753"/>
            <a:ext cx="8269034" cy="584775"/>
          </a:xfrm>
          <a:prstGeom prst="rect">
            <a:avLst/>
          </a:prstGeom>
          <a:noFill/>
        </p:spPr>
        <p:txBody>
          <a:bodyPr wrap="square" rtlCol="0">
            <a:spAutoFit/>
          </a:bodyPr>
          <a:lstStyle/>
          <a:p>
            <a:r>
              <a:rPr lang="en-GB" sz="1600" dirty="0">
                <a:solidFill>
                  <a:schemeClr val="bg1"/>
                </a:solidFill>
              </a:rPr>
              <a:t>By March 2023, most sites are at Notably Low or Exceptionally Low groundwater levels. Those categories cover return periods from 1 in 8 years to 1 in more than 20 years. </a:t>
            </a:r>
          </a:p>
        </p:txBody>
      </p:sp>
      <p:sp>
        <p:nvSpPr>
          <p:cNvPr id="4" name="TextBox 3">
            <a:extLst>
              <a:ext uri="{FF2B5EF4-FFF2-40B4-BE49-F238E27FC236}">
                <a16:creationId xmlns:a16="http://schemas.microsoft.com/office/drawing/2014/main" id="{04910474-C5F0-4A40-8FD5-0D4D2A157AFD}"/>
              </a:ext>
            </a:extLst>
          </p:cNvPr>
          <p:cNvSpPr txBox="1"/>
          <p:nvPr/>
        </p:nvSpPr>
        <p:spPr>
          <a:xfrm>
            <a:off x="271462" y="3632077"/>
            <a:ext cx="8269034" cy="584775"/>
          </a:xfrm>
          <a:prstGeom prst="rect">
            <a:avLst/>
          </a:prstGeom>
          <a:noFill/>
        </p:spPr>
        <p:txBody>
          <a:bodyPr wrap="square" rtlCol="0">
            <a:spAutoFit/>
          </a:bodyPr>
          <a:lstStyle/>
          <a:p>
            <a:r>
              <a:rPr lang="en-GB" sz="1600" dirty="0">
                <a:solidFill>
                  <a:schemeClr val="bg1"/>
                </a:solidFill>
              </a:rPr>
              <a:t>By March 2023, most sites are in either Below Normal or Notably Low. Those categories cover return periods of between 1 in 4 years and 1 in 20 years.</a:t>
            </a:r>
          </a:p>
        </p:txBody>
      </p:sp>
      <p:sp>
        <p:nvSpPr>
          <p:cNvPr id="5" name="TextBox 4">
            <a:extLst>
              <a:ext uri="{FF2B5EF4-FFF2-40B4-BE49-F238E27FC236}">
                <a16:creationId xmlns:a16="http://schemas.microsoft.com/office/drawing/2014/main" id="{2D68C8F2-D56A-41BD-8304-D7FEF65C2B05}"/>
              </a:ext>
            </a:extLst>
          </p:cNvPr>
          <p:cNvSpPr txBox="1"/>
          <p:nvPr/>
        </p:nvSpPr>
        <p:spPr>
          <a:xfrm>
            <a:off x="271462" y="4803401"/>
            <a:ext cx="8269034" cy="584775"/>
          </a:xfrm>
          <a:prstGeom prst="rect">
            <a:avLst/>
          </a:prstGeom>
          <a:noFill/>
        </p:spPr>
        <p:txBody>
          <a:bodyPr wrap="square" rtlCol="0">
            <a:spAutoFit/>
          </a:bodyPr>
          <a:lstStyle/>
          <a:p>
            <a:r>
              <a:rPr lang="en-GB" sz="1600" dirty="0">
                <a:solidFill>
                  <a:schemeClr val="bg1"/>
                </a:solidFill>
              </a:rPr>
              <a:t>By March 2023, most sites are in the Normal or Below Normal range. The return periods for those categories is less than 1 in 8 years. </a:t>
            </a:r>
          </a:p>
        </p:txBody>
      </p:sp>
      <p:sp>
        <p:nvSpPr>
          <p:cNvPr id="6" name="TextBox 5">
            <a:extLst>
              <a:ext uri="{FF2B5EF4-FFF2-40B4-BE49-F238E27FC236}">
                <a16:creationId xmlns:a16="http://schemas.microsoft.com/office/drawing/2014/main" id="{9BBBC610-42BA-4513-8D91-F769534FE13F}"/>
              </a:ext>
            </a:extLst>
          </p:cNvPr>
          <p:cNvSpPr txBox="1"/>
          <p:nvPr/>
        </p:nvSpPr>
        <p:spPr>
          <a:xfrm>
            <a:off x="271462" y="1062426"/>
            <a:ext cx="6715125" cy="954107"/>
          </a:xfrm>
          <a:prstGeom prst="rect">
            <a:avLst/>
          </a:prstGeom>
          <a:noFill/>
        </p:spPr>
        <p:txBody>
          <a:bodyPr wrap="square" rtlCol="0">
            <a:spAutoFit/>
          </a:bodyPr>
          <a:lstStyle/>
          <a:p>
            <a:pPr marL="214313" indent="-214313">
              <a:buFont typeface="Arial" panose="020B0604020202020204" pitchFamily="34" charset="0"/>
              <a:buChar char="•"/>
            </a:pPr>
            <a:r>
              <a:rPr lang="en-GB" sz="1400" dirty="0">
                <a:solidFill>
                  <a:schemeClr val="bg1"/>
                </a:solidFill>
              </a:rPr>
              <a:t>8 groundwater models covering the East Anglia Area are run.</a:t>
            </a:r>
          </a:p>
          <a:p>
            <a:pPr marL="214313" indent="-214313">
              <a:buFont typeface="Arial" panose="020B0604020202020204" pitchFamily="34" charset="0"/>
              <a:buChar char="•"/>
            </a:pPr>
            <a:r>
              <a:rPr lang="en-GB" sz="1400" dirty="0">
                <a:solidFill>
                  <a:schemeClr val="bg1"/>
                </a:solidFill>
              </a:rPr>
              <a:t>Scenarios of 60%, 80%, 100% and 120% are run for each model.</a:t>
            </a:r>
          </a:p>
          <a:p>
            <a:pPr marL="214313" indent="-214313">
              <a:buFont typeface="Arial" panose="020B0604020202020204" pitchFamily="34" charset="0"/>
              <a:buChar char="•"/>
            </a:pPr>
            <a:r>
              <a:rPr lang="en-GB" sz="1400" dirty="0">
                <a:solidFill>
                  <a:schemeClr val="bg1"/>
                </a:solidFill>
              </a:rPr>
              <a:t>Probability of 60% long-term average rainfall or lower by March 2023 is ~7%.</a:t>
            </a:r>
          </a:p>
          <a:p>
            <a:pPr marL="214313" indent="-214313">
              <a:buFont typeface="Arial" panose="020B0604020202020204" pitchFamily="34" charset="0"/>
              <a:buChar char="•"/>
            </a:pPr>
            <a:r>
              <a:rPr lang="en-GB" sz="1400" dirty="0">
                <a:solidFill>
                  <a:schemeClr val="bg1"/>
                </a:solidFill>
              </a:rPr>
              <a:t>Probability of 80% long-term average rainfall or lo</a:t>
            </a:r>
            <a:endParaRPr lang="en-GB" dirty="0"/>
          </a:p>
        </p:txBody>
      </p:sp>
    </p:spTree>
    <p:extLst>
      <p:ext uri="{BB962C8B-B14F-4D97-AF65-F5344CB8AC3E}">
        <p14:creationId xmlns:p14="http://schemas.microsoft.com/office/powerpoint/2010/main" val="398305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4B401-8E57-4E9D-9484-CC8704821C4D}"/>
              </a:ext>
            </a:extLst>
          </p:cNvPr>
          <p:cNvSpPr>
            <a:spLocks noGrp="1"/>
          </p:cNvSpPr>
          <p:nvPr>
            <p:ph type="title"/>
          </p:nvPr>
        </p:nvSpPr>
        <p:spPr>
          <a:xfrm>
            <a:off x="628650" y="4359734"/>
            <a:ext cx="3293268" cy="880275"/>
          </a:xfrm>
        </p:spPr>
        <p:txBody>
          <a:bodyPr anchor="t">
            <a:normAutofit fontScale="90000"/>
          </a:bodyPr>
          <a:lstStyle/>
          <a:p>
            <a:r>
              <a:rPr lang="en-GB" sz="3000" dirty="0">
                <a:solidFill>
                  <a:schemeClr val="bg1"/>
                </a:solidFill>
              </a:rPr>
              <a:t>East Anglia East</a:t>
            </a:r>
            <a:br>
              <a:rPr lang="en-GB" sz="3000" dirty="0">
                <a:solidFill>
                  <a:schemeClr val="bg1"/>
                </a:solidFill>
              </a:rPr>
            </a:br>
            <a:r>
              <a:rPr lang="en-GB" sz="3000" dirty="0">
                <a:solidFill>
                  <a:schemeClr val="bg1"/>
                </a:solidFill>
              </a:rPr>
              <a:t>Drought Prospects for 2023 ( looking back to look forward)</a:t>
            </a:r>
            <a:br>
              <a:rPr lang="en-GB" sz="3000" dirty="0">
                <a:solidFill>
                  <a:schemeClr val="bg1"/>
                </a:solidFill>
              </a:rPr>
            </a:br>
            <a:endParaRPr lang="en-GB" sz="3000" dirty="0">
              <a:solidFill>
                <a:schemeClr val="bg1"/>
              </a:solidFill>
            </a:endParaRPr>
          </a:p>
        </p:txBody>
      </p:sp>
      <p:pic>
        <p:nvPicPr>
          <p:cNvPr id="4" name="Content Placeholder 3">
            <a:extLst>
              <a:ext uri="{FF2B5EF4-FFF2-40B4-BE49-F238E27FC236}">
                <a16:creationId xmlns:a16="http://schemas.microsoft.com/office/drawing/2014/main" id="{1F630B24-50DB-4F0E-8B44-A93EF045071A}"/>
              </a:ext>
            </a:extLst>
          </p:cNvPr>
          <p:cNvPicPr>
            <a:picLocks noChangeAspect="1"/>
          </p:cNvPicPr>
          <p:nvPr/>
        </p:nvPicPr>
        <p:blipFill rotWithShape="1">
          <a:blip r:embed="rId2"/>
          <a:srcRect l="22263" r="19289" b="-1"/>
          <a:stretch/>
        </p:blipFill>
        <p:spPr>
          <a:xfrm>
            <a:off x="-3" y="857258"/>
            <a:ext cx="2214563" cy="2955464"/>
          </a:xfrm>
          <a:custGeom>
            <a:avLst/>
            <a:gdLst/>
            <a:ahLst/>
            <a:cxnLst/>
            <a:rect l="l" t="t" r="r" b="b"/>
            <a:pathLst>
              <a:path w="2952750" h="3940629">
                <a:moveTo>
                  <a:pt x="0" y="0"/>
                </a:moveTo>
                <a:lnTo>
                  <a:pt x="2952750" y="0"/>
                </a:lnTo>
                <a:lnTo>
                  <a:pt x="2952749" y="3847994"/>
                </a:lnTo>
                <a:lnTo>
                  <a:pt x="0" y="3940629"/>
                </a:lnTo>
                <a:close/>
              </a:path>
            </a:pathLst>
          </a:custGeom>
        </p:spPr>
      </p:pic>
      <p:pic>
        <p:nvPicPr>
          <p:cNvPr id="7" name="Picture 6">
            <a:extLst>
              <a:ext uri="{FF2B5EF4-FFF2-40B4-BE49-F238E27FC236}">
                <a16:creationId xmlns:a16="http://schemas.microsoft.com/office/drawing/2014/main" id="{432885FE-0C77-409B-88EB-662D16341ED9}"/>
              </a:ext>
            </a:extLst>
          </p:cNvPr>
          <p:cNvPicPr>
            <a:picLocks noChangeAspect="1"/>
          </p:cNvPicPr>
          <p:nvPr/>
        </p:nvPicPr>
        <p:blipFill rotWithShape="1">
          <a:blip r:embed="rId3"/>
          <a:srcRect r="11721"/>
          <a:stretch/>
        </p:blipFill>
        <p:spPr>
          <a:xfrm>
            <a:off x="4673920" y="857250"/>
            <a:ext cx="2143124" cy="2881506"/>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6" name="Picture 5">
            <a:extLst>
              <a:ext uri="{FF2B5EF4-FFF2-40B4-BE49-F238E27FC236}">
                <a16:creationId xmlns:a16="http://schemas.microsoft.com/office/drawing/2014/main" id="{005C6F49-E9F7-4610-9CBA-2AEDD7306D64}"/>
              </a:ext>
            </a:extLst>
          </p:cNvPr>
          <p:cNvPicPr>
            <a:picLocks noChangeAspect="1"/>
          </p:cNvPicPr>
          <p:nvPr/>
        </p:nvPicPr>
        <p:blipFill rotWithShape="1">
          <a:blip r:embed="rId4"/>
          <a:srcRect l="7348" r="8416" b="4"/>
          <a:stretch/>
        </p:blipFill>
        <p:spPr>
          <a:xfrm>
            <a:off x="2372678" y="874694"/>
            <a:ext cx="2143124" cy="3019670"/>
          </a:xfrm>
          <a:custGeom>
            <a:avLst/>
            <a:gdLst/>
            <a:ahLst/>
            <a:cxnLst/>
            <a:rect l="l" t="t" r="r" b="b"/>
            <a:pathLst>
              <a:path w="2857499" h="4026237">
                <a:moveTo>
                  <a:pt x="0" y="0"/>
                </a:moveTo>
                <a:lnTo>
                  <a:pt x="2857499" y="0"/>
                </a:lnTo>
                <a:lnTo>
                  <a:pt x="2857499" y="4026237"/>
                </a:lnTo>
                <a:lnTo>
                  <a:pt x="0" y="3813966"/>
                </a:lnTo>
                <a:close/>
              </a:path>
            </a:pathLst>
          </a:custGeom>
        </p:spPr>
      </p:pic>
      <p:pic>
        <p:nvPicPr>
          <p:cNvPr id="5" name="Picture 4">
            <a:extLst>
              <a:ext uri="{FF2B5EF4-FFF2-40B4-BE49-F238E27FC236}">
                <a16:creationId xmlns:a16="http://schemas.microsoft.com/office/drawing/2014/main" id="{25FDADD7-09D5-47D9-B164-E23BAA211AE0}"/>
              </a:ext>
            </a:extLst>
          </p:cNvPr>
          <p:cNvPicPr>
            <a:picLocks noChangeAspect="1"/>
          </p:cNvPicPr>
          <p:nvPr/>
        </p:nvPicPr>
        <p:blipFill rotWithShape="1">
          <a:blip r:embed="rId5"/>
          <a:srcRect l="16335" r="32076" b="-1"/>
          <a:stretch/>
        </p:blipFill>
        <p:spPr>
          <a:xfrm>
            <a:off x="6929437" y="857258"/>
            <a:ext cx="2214563" cy="3037106"/>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sp>
        <p:nvSpPr>
          <p:cNvPr id="20" name="Content Placeholder 10">
            <a:extLst>
              <a:ext uri="{FF2B5EF4-FFF2-40B4-BE49-F238E27FC236}">
                <a16:creationId xmlns:a16="http://schemas.microsoft.com/office/drawing/2014/main" id="{5F6B9A74-D1BA-DDB6-D8A4-B270C91DE627}"/>
              </a:ext>
            </a:extLst>
          </p:cNvPr>
          <p:cNvSpPr>
            <a:spLocks noGrp="1"/>
          </p:cNvSpPr>
          <p:nvPr>
            <p:ph idx="1"/>
          </p:nvPr>
        </p:nvSpPr>
        <p:spPr>
          <a:xfrm>
            <a:off x="4248151" y="4431950"/>
            <a:ext cx="4269581" cy="810000"/>
          </a:xfrm>
        </p:spPr>
        <p:txBody>
          <a:bodyPr>
            <a:normAutofit fontScale="77500" lnSpcReduction="20000"/>
          </a:bodyPr>
          <a:lstStyle/>
          <a:p>
            <a:r>
              <a:rPr lang="en-US" sz="1800" dirty="0">
                <a:solidFill>
                  <a:schemeClr val="bg1">
                    <a:alpha val="80000"/>
                  </a:schemeClr>
                </a:solidFill>
              </a:rPr>
              <a:t>EOETS river Stour 160Ml/day  </a:t>
            </a:r>
          </a:p>
          <a:p>
            <a:r>
              <a:rPr lang="en-US" sz="1800" dirty="0">
                <a:solidFill>
                  <a:schemeClr val="bg1">
                    <a:alpha val="80000"/>
                  </a:schemeClr>
                </a:solidFill>
              </a:rPr>
              <a:t>River Pant July 2022</a:t>
            </a:r>
          </a:p>
          <a:p>
            <a:r>
              <a:rPr lang="en-US" sz="1800" dirty="0">
                <a:solidFill>
                  <a:schemeClr val="bg1">
                    <a:alpha val="80000"/>
                  </a:schemeClr>
                </a:solidFill>
              </a:rPr>
              <a:t>River Pant November 2022 </a:t>
            </a:r>
          </a:p>
          <a:p>
            <a:r>
              <a:rPr lang="en-US" sz="1800" dirty="0">
                <a:solidFill>
                  <a:schemeClr val="bg1">
                    <a:alpha val="80000"/>
                  </a:schemeClr>
                </a:solidFill>
              </a:rPr>
              <a:t>Kennet pumping station (EOETS)</a:t>
            </a:r>
          </a:p>
        </p:txBody>
      </p:sp>
    </p:spTree>
    <p:extLst>
      <p:ext uri="{BB962C8B-B14F-4D97-AF65-F5344CB8AC3E}">
        <p14:creationId xmlns:p14="http://schemas.microsoft.com/office/powerpoint/2010/main" val="231760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AA40-2F5E-4034-8CFA-CE680DB6D1BB}"/>
              </a:ext>
            </a:extLst>
          </p:cNvPr>
          <p:cNvSpPr>
            <a:spLocks noGrp="1"/>
          </p:cNvSpPr>
          <p:nvPr>
            <p:ph type="title"/>
          </p:nvPr>
        </p:nvSpPr>
        <p:spPr>
          <a:xfrm>
            <a:off x="809795" y="370284"/>
            <a:ext cx="7524410" cy="876300"/>
          </a:xfrm>
        </p:spPr>
        <p:txBody>
          <a:bodyPr>
            <a:normAutofit fontScale="90000"/>
          </a:bodyPr>
          <a:lstStyle/>
          <a:p>
            <a:br>
              <a:rPr lang="en-GB" sz="1800" dirty="0"/>
            </a:br>
            <a:r>
              <a:rPr lang="en-GB" sz="1800" dirty="0"/>
              <a:t>Progression of drought 2022 – Normal to Worst Fluvial drought for 25 years. </a:t>
            </a:r>
            <a:br>
              <a:rPr lang="en-GB" sz="1800" dirty="0"/>
            </a:br>
            <a:br>
              <a:rPr lang="en-GB" sz="1800" dirty="0"/>
            </a:br>
            <a:r>
              <a:rPr lang="en-GB" sz="1350" i="1" dirty="0">
                <a:solidFill>
                  <a:srgbClr val="002060"/>
                </a:solidFill>
              </a:rPr>
              <a:t>March 2022 groundwater levels unusually consistent across EAN – Normal. No bias to indicate higher risk of drought</a:t>
            </a:r>
            <a:br>
              <a:rPr lang="en-GB" sz="1350" i="1" dirty="0">
                <a:solidFill>
                  <a:srgbClr val="002060"/>
                </a:solidFill>
              </a:rPr>
            </a:br>
            <a:r>
              <a:rPr lang="en-GB" sz="1350" i="1" dirty="0">
                <a:solidFill>
                  <a:srgbClr val="002060"/>
                </a:solidFill>
              </a:rPr>
              <a:t> </a:t>
            </a:r>
            <a:br>
              <a:rPr lang="en-GB" sz="1350" i="1" dirty="0">
                <a:solidFill>
                  <a:srgbClr val="002060"/>
                </a:solidFill>
              </a:rPr>
            </a:br>
            <a:r>
              <a:rPr lang="en-GB" sz="1350" i="1" dirty="0">
                <a:solidFill>
                  <a:srgbClr val="002060"/>
                </a:solidFill>
              </a:rPr>
              <a:t>March Soil Moisture deficits  - Normal </a:t>
            </a:r>
            <a:br>
              <a:rPr lang="en-GB" sz="1350" i="1" dirty="0">
                <a:solidFill>
                  <a:srgbClr val="002060"/>
                </a:solidFill>
              </a:rPr>
            </a:br>
            <a:br>
              <a:rPr lang="en-GB" sz="1350" i="1" dirty="0">
                <a:solidFill>
                  <a:srgbClr val="002060"/>
                </a:solidFill>
              </a:rPr>
            </a:br>
            <a:r>
              <a:rPr lang="en-GB" sz="1350" i="1" dirty="0">
                <a:solidFill>
                  <a:srgbClr val="002060"/>
                </a:solidFill>
              </a:rPr>
              <a:t>Groundwater declined rapidly in early summer but remained outside of the range typically associated with drought </a:t>
            </a:r>
            <a:br>
              <a:rPr lang="en-GB" sz="1800" dirty="0"/>
            </a:br>
            <a:r>
              <a:rPr lang="en-GB" sz="1800" dirty="0"/>
              <a:t> </a:t>
            </a:r>
          </a:p>
        </p:txBody>
      </p:sp>
      <p:pic>
        <p:nvPicPr>
          <p:cNvPr id="4" name="Content Placeholder 3">
            <a:extLst>
              <a:ext uri="{FF2B5EF4-FFF2-40B4-BE49-F238E27FC236}">
                <a16:creationId xmlns:a16="http://schemas.microsoft.com/office/drawing/2014/main" id="{20D3C2A4-6474-4830-A5E6-2775217BFA3E}"/>
              </a:ext>
            </a:extLst>
          </p:cNvPr>
          <p:cNvPicPr>
            <a:picLocks noGrp="1" noChangeAspect="1"/>
          </p:cNvPicPr>
          <p:nvPr>
            <p:ph idx="1"/>
          </p:nvPr>
        </p:nvPicPr>
        <p:blipFill>
          <a:blip r:embed="rId2"/>
          <a:stretch>
            <a:fillRect/>
          </a:stretch>
        </p:blipFill>
        <p:spPr>
          <a:xfrm>
            <a:off x="157426" y="2347911"/>
            <a:ext cx="8890346" cy="3855941"/>
          </a:xfrm>
          <a:prstGeom prst="rect">
            <a:avLst/>
          </a:prstGeom>
        </p:spPr>
      </p:pic>
    </p:spTree>
    <p:extLst>
      <p:ext uri="{BB962C8B-B14F-4D97-AF65-F5344CB8AC3E}">
        <p14:creationId xmlns:p14="http://schemas.microsoft.com/office/powerpoint/2010/main" val="3995668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65B2B49-73BE-402A-A2D3-F3F91FF537E2}"/>
              </a:ext>
            </a:extLst>
          </p:cNvPr>
          <p:cNvPicPr>
            <a:picLocks noGrp="1" noChangeAspect="1"/>
          </p:cNvPicPr>
          <p:nvPr>
            <p:ph idx="1"/>
          </p:nvPr>
        </p:nvPicPr>
        <p:blipFill>
          <a:blip r:embed="rId2"/>
          <a:stretch>
            <a:fillRect/>
          </a:stretch>
        </p:blipFill>
        <p:spPr>
          <a:xfrm>
            <a:off x="88203" y="2363372"/>
            <a:ext cx="8902503" cy="3432517"/>
          </a:xfrm>
          <a:prstGeom prst="rect">
            <a:avLst/>
          </a:prstGeom>
        </p:spPr>
      </p:pic>
      <p:sp>
        <p:nvSpPr>
          <p:cNvPr id="5" name="Title 1">
            <a:extLst>
              <a:ext uri="{FF2B5EF4-FFF2-40B4-BE49-F238E27FC236}">
                <a16:creationId xmlns:a16="http://schemas.microsoft.com/office/drawing/2014/main" id="{9A9351C5-3B35-43B1-89E4-0C7093F36CFE}"/>
              </a:ext>
            </a:extLst>
          </p:cNvPr>
          <p:cNvSpPr>
            <a:spLocks noGrp="1"/>
          </p:cNvSpPr>
          <p:nvPr>
            <p:ph type="title"/>
          </p:nvPr>
        </p:nvSpPr>
        <p:spPr>
          <a:xfrm>
            <a:off x="628650" y="357371"/>
            <a:ext cx="7886700" cy="994172"/>
          </a:xfrm>
        </p:spPr>
        <p:txBody>
          <a:bodyPr>
            <a:normAutofit fontScale="90000"/>
          </a:bodyPr>
          <a:lstStyle/>
          <a:p>
            <a:r>
              <a:rPr lang="en-GB" sz="1800" dirty="0"/>
              <a:t>Progression of drought 2022 – Normal to Worst Fluvial drought for 25 years. </a:t>
            </a:r>
            <a:br>
              <a:rPr lang="en-GB" sz="1800" dirty="0"/>
            </a:br>
            <a:br>
              <a:rPr lang="en-GB" sz="1800" dirty="0"/>
            </a:br>
            <a:r>
              <a:rPr lang="en-GB" sz="1200" i="1" dirty="0">
                <a:solidFill>
                  <a:srgbClr val="002060"/>
                </a:solidFill>
              </a:rPr>
              <a:t>March 2022 River flows consistent across EAN – Normal for late winter . No bias to indicate higher risk of drought.</a:t>
            </a:r>
            <a:br>
              <a:rPr lang="en-GB" sz="1200" i="1" dirty="0">
                <a:solidFill>
                  <a:srgbClr val="002060"/>
                </a:solidFill>
              </a:rPr>
            </a:br>
            <a:br>
              <a:rPr lang="en-GB" sz="1200" i="1" dirty="0">
                <a:solidFill>
                  <a:srgbClr val="002060"/>
                </a:solidFill>
              </a:rPr>
            </a:br>
            <a:r>
              <a:rPr lang="en-GB" sz="1200" i="1" dirty="0">
                <a:solidFill>
                  <a:srgbClr val="002060"/>
                </a:solidFill>
              </a:rPr>
              <a:t>June 2022 river flows decline rapidly to drought indicator flows ( 1 in 20years). Norfolk and South Essex less at risk</a:t>
            </a:r>
            <a:br>
              <a:rPr lang="en-GB" sz="1200" i="1" dirty="0">
                <a:solidFill>
                  <a:srgbClr val="002060"/>
                </a:solidFill>
              </a:rPr>
            </a:br>
            <a:br>
              <a:rPr lang="en-GB" sz="1200" i="1" dirty="0">
                <a:solidFill>
                  <a:srgbClr val="002060"/>
                </a:solidFill>
              </a:rPr>
            </a:br>
            <a:r>
              <a:rPr lang="en-GB" sz="1200" i="1" dirty="0">
                <a:solidFill>
                  <a:srgbClr val="002060"/>
                </a:solidFill>
              </a:rPr>
              <a:t>August heatwave  - interflow dominated rivers recording lowest monthly flow on record  North Suffolk and South Norfolk  </a:t>
            </a:r>
            <a:br>
              <a:rPr lang="en-GB" sz="1200" i="1" dirty="0">
                <a:solidFill>
                  <a:srgbClr val="002060"/>
                </a:solidFill>
              </a:rPr>
            </a:br>
            <a:br>
              <a:rPr lang="en-GB" sz="1200" i="1" dirty="0">
                <a:solidFill>
                  <a:srgbClr val="002060"/>
                </a:solidFill>
              </a:rPr>
            </a:br>
            <a:r>
              <a:rPr lang="en-GB" sz="1200" i="1" dirty="0">
                <a:solidFill>
                  <a:srgbClr val="002060"/>
                </a:solidFill>
              </a:rPr>
              <a:t>Groundwater remains normal or below . So what’s driving recession ? Are forecasts relevant ?</a:t>
            </a:r>
            <a:br>
              <a:rPr lang="en-GB" sz="1350" dirty="0"/>
            </a:br>
            <a:br>
              <a:rPr lang="en-GB" sz="1800" dirty="0"/>
            </a:br>
            <a:r>
              <a:rPr lang="en-GB" sz="1800" dirty="0"/>
              <a:t> </a:t>
            </a:r>
          </a:p>
        </p:txBody>
      </p:sp>
    </p:spTree>
    <p:extLst>
      <p:ext uri="{BB962C8B-B14F-4D97-AF65-F5344CB8AC3E}">
        <p14:creationId xmlns:p14="http://schemas.microsoft.com/office/powerpoint/2010/main" val="91195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B57D-EBCB-4F63-9348-CC6274F7725F}"/>
              </a:ext>
            </a:extLst>
          </p:cNvPr>
          <p:cNvSpPr>
            <a:spLocks noGrp="1"/>
          </p:cNvSpPr>
          <p:nvPr>
            <p:ph type="title"/>
          </p:nvPr>
        </p:nvSpPr>
        <p:spPr>
          <a:xfrm>
            <a:off x="628650" y="495776"/>
            <a:ext cx="7886700" cy="711994"/>
          </a:xfrm>
        </p:spPr>
        <p:txBody>
          <a:bodyPr>
            <a:noAutofit/>
          </a:bodyPr>
          <a:lstStyle/>
          <a:p>
            <a:r>
              <a:rPr lang="en-GB" sz="2400" dirty="0"/>
              <a:t>Comparison of Groundwater levels and River flows March –October 2022 North(Norfolk to South(Essex) overview</a:t>
            </a:r>
          </a:p>
        </p:txBody>
      </p:sp>
      <p:pic>
        <p:nvPicPr>
          <p:cNvPr id="5" name="Content Placeholder 4">
            <a:extLst>
              <a:ext uri="{FF2B5EF4-FFF2-40B4-BE49-F238E27FC236}">
                <a16:creationId xmlns:a16="http://schemas.microsoft.com/office/drawing/2014/main" id="{8AE41B6E-4DE4-49AC-9B24-E097E43D2D2A}"/>
              </a:ext>
            </a:extLst>
          </p:cNvPr>
          <p:cNvPicPr>
            <a:picLocks noGrp="1" noChangeAspect="1"/>
          </p:cNvPicPr>
          <p:nvPr>
            <p:ph sz="half" idx="1"/>
          </p:nvPr>
        </p:nvPicPr>
        <p:blipFill>
          <a:blip r:embed="rId2"/>
          <a:stretch>
            <a:fillRect/>
          </a:stretch>
        </p:blipFill>
        <p:spPr>
          <a:xfrm>
            <a:off x="107105" y="2011680"/>
            <a:ext cx="4407745" cy="3638550"/>
          </a:xfrm>
          <a:prstGeom prst="rect">
            <a:avLst/>
          </a:prstGeom>
        </p:spPr>
      </p:pic>
      <p:pic>
        <p:nvPicPr>
          <p:cNvPr id="6" name="Content Placeholder 5">
            <a:extLst>
              <a:ext uri="{FF2B5EF4-FFF2-40B4-BE49-F238E27FC236}">
                <a16:creationId xmlns:a16="http://schemas.microsoft.com/office/drawing/2014/main" id="{F39860C5-CE79-40ED-B032-60B983BBC442}"/>
              </a:ext>
            </a:extLst>
          </p:cNvPr>
          <p:cNvPicPr>
            <a:picLocks noGrp="1" noChangeAspect="1"/>
          </p:cNvPicPr>
          <p:nvPr>
            <p:ph sz="half" idx="2"/>
          </p:nvPr>
        </p:nvPicPr>
        <p:blipFill>
          <a:blip r:embed="rId3"/>
          <a:stretch>
            <a:fillRect/>
          </a:stretch>
        </p:blipFill>
        <p:spPr>
          <a:xfrm>
            <a:off x="4629149" y="2011680"/>
            <a:ext cx="4407745" cy="3638550"/>
          </a:xfrm>
          <a:prstGeom prst="rect">
            <a:avLst/>
          </a:prstGeom>
        </p:spPr>
      </p:pic>
      <p:sp>
        <p:nvSpPr>
          <p:cNvPr id="7" name="TextBox 6">
            <a:extLst>
              <a:ext uri="{FF2B5EF4-FFF2-40B4-BE49-F238E27FC236}">
                <a16:creationId xmlns:a16="http://schemas.microsoft.com/office/drawing/2014/main" id="{70B2F7F0-A89D-4B05-9F12-530D355EA382}"/>
              </a:ext>
            </a:extLst>
          </p:cNvPr>
          <p:cNvSpPr txBox="1"/>
          <p:nvPr/>
        </p:nvSpPr>
        <p:spPr>
          <a:xfrm>
            <a:off x="999661" y="1642348"/>
            <a:ext cx="2826415" cy="369332"/>
          </a:xfrm>
          <a:prstGeom prst="rect">
            <a:avLst/>
          </a:prstGeom>
          <a:noFill/>
        </p:spPr>
        <p:txBody>
          <a:bodyPr wrap="none" rtlCol="0">
            <a:spAutoFit/>
          </a:bodyPr>
          <a:lstStyle/>
          <a:p>
            <a:r>
              <a:rPr lang="en-GB" dirty="0">
                <a:solidFill>
                  <a:schemeClr val="bg1"/>
                </a:solidFill>
              </a:rPr>
              <a:t>Groundwater Levels 2022</a:t>
            </a:r>
          </a:p>
        </p:txBody>
      </p:sp>
      <p:sp>
        <p:nvSpPr>
          <p:cNvPr id="8" name="TextBox 7">
            <a:extLst>
              <a:ext uri="{FF2B5EF4-FFF2-40B4-BE49-F238E27FC236}">
                <a16:creationId xmlns:a16="http://schemas.microsoft.com/office/drawing/2014/main" id="{283E3A0D-2F5F-458C-87F2-E60C06981C1B}"/>
              </a:ext>
            </a:extLst>
          </p:cNvPr>
          <p:cNvSpPr txBox="1"/>
          <p:nvPr/>
        </p:nvSpPr>
        <p:spPr>
          <a:xfrm>
            <a:off x="5849418" y="1642348"/>
            <a:ext cx="1967205" cy="369332"/>
          </a:xfrm>
          <a:prstGeom prst="rect">
            <a:avLst/>
          </a:prstGeom>
          <a:noFill/>
        </p:spPr>
        <p:txBody>
          <a:bodyPr wrap="none" rtlCol="0">
            <a:spAutoFit/>
          </a:bodyPr>
          <a:lstStyle/>
          <a:p>
            <a:r>
              <a:rPr lang="en-GB" dirty="0">
                <a:solidFill>
                  <a:schemeClr val="bg1"/>
                </a:solidFill>
              </a:rPr>
              <a:t>River Flows 2022</a:t>
            </a:r>
          </a:p>
        </p:txBody>
      </p:sp>
    </p:spTree>
    <p:extLst>
      <p:ext uri="{BB962C8B-B14F-4D97-AF65-F5344CB8AC3E}">
        <p14:creationId xmlns:p14="http://schemas.microsoft.com/office/powerpoint/2010/main" val="207325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7D4BF-8D9F-4D1C-A325-DC23346FBB4B}"/>
              </a:ext>
            </a:extLst>
          </p:cNvPr>
          <p:cNvSpPr>
            <a:spLocks noGrp="1"/>
          </p:cNvSpPr>
          <p:nvPr>
            <p:ph type="title"/>
          </p:nvPr>
        </p:nvSpPr>
        <p:spPr/>
        <p:txBody>
          <a:bodyPr>
            <a:normAutofit/>
          </a:bodyPr>
          <a:lstStyle/>
          <a:p>
            <a:pPr algn="ctr"/>
            <a:r>
              <a:rPr lang="en-GB" sz="2100" dirty="0"/>
              <a:t>Why the extreme response and how should we view forecasts?</a:t>
            </a:r>
          </a:p>
        </p:txBody>
      </p:sp>
      <p:sp>
        <p:nvSpPr>
          <p:cNvPr id="3" name="Content Placeholder 2">
            <a:extLst>
              <a:ext uri="{FF2B5EF4-FFF2-40B4-BE49-F238E27FC236}">
                <a16:creationId xmlns:a16="http://schemas.microsoft.com/office/drawing/2014/main" id="{A16266A9-BA7D-4758-A960-6F99F28BFE7F}"/>
              </a:ext>
            </a:extLst>
          </p:cNvPr>
          <p:cNvSpPr>
            <a:spLocks noGrp="1"/>
          </p:cNvSpPr>
          <p:nvPr>
            <p:ph idx="1"/>
          </p:nvPr>
        </p:nvSpPr>
        <p:spPr>
          <a:xfrm>
            <a:off x="628650" y="980728"/>
            <a:ext cx="7886700" cy="5251260"/>
          </a:xfrm>
        </p:spPr>
        <p:txBody>
          <a:bodyPr>
            <a:normAutofit fontScale="85000" lnSpcReduction="20000"/>
          </a:bodyPr>
          <a:lstStyle/>
          <a:p>
            <a:r>
              <a:rPr lang="en-GB" sz="1500" b="1" dirty="0">
                <a:solidFill>
                  <a:schemeClr val="accent1"/>
                </a:solidFill>
              </a:rPr>
              <a:t>The importance of Spring and summer rainfall</a:t>
            </a:r>
            <a:r>
              <a:rPr lang="en-GB" sz="1500" dirty="0"/>
              <a:t>.  (normal rainfall patterns into April and May can slow the recession of  processes we term interflow, field drainage etc. They can also balance the rate of decline in aquifer storage. Groundwater recession is a balance of recharge ‘v’ discharge to and from the aquifer  A declining aquifer does not necessarily equal no recharge. The rainfall profile from March 2022 resulted in an almost immediate cessation in recharge rather than a normal shift in balance during the spring . </a:t>
            </a:r>
          </a:p>
          <a:p>
            <a:r>
              <a:rPr lang="en-GB" sz="1500" b="1" dirty="0">
                <a:solidFill>
                  <a:schemeClr val="accent1"/>
                </a:solidFill>
              </a:rPr>
              <a:t>The role of river valley storage ( and other short lived seasonal stores) </a:t>
            </a:r>
            <a:r>
              <a:rPr lang="en-GB" sz="1500" dirty="0"/>
              <a:t>( Bankside storage and the water stored seasonally in shallow aquifers adjacent to riparian zones  can delay recession in the spring particularly with a few late season higher low events. The rainfall pattern in 2022 with a dramatic reduction in early march precipitated a very early decline in these stores.      </a:t>
            </a:r>
          </a:p>
          <a:p>
            <a:r>
              <a:rPr lang="en-GB" sz="1500" b="1" dirty="0">
                <a:solidFill>
                  <a:schemeClr val="accent1"/>
                </a:solidFill>
              </a:rPr>
              <a:t>Abstraction demands – (groundwater) </a:t>
            </a:r>
            <a:r>
              <a:rPr lang="en-GB" sz="1500" dirty="0"/>
              <a:t>The impacts of high groundwater abstraction rates  can be experienced seasonally particularly where the aquifer is unconfined. Record high demands for PWS in 2022 would have contributed to lower flow rates. Although it is noted groundwater levels were not exceptionally low. </a:t>
            </a:r>
            <a:endParaRPr lang="en-GB" sz="1500" b="1" dirty="0">
              <a:solidFill>
                <a:schemeClr val="accent1"/>
              </a:solidFill>
            </a:endParaRPr>
          </a:p>
          <a:p>
            <a:r>
              <a:rPr lang="en-GB" sz="1500" b="1" dirty="0">
                <a:solidFill>
                  <a:srgbClr val="0070C0"/>
                </a:solidFill>
              </a:rPr>
              <a:t>Abstraction demands – spray irrigation direct from river.  </a:t>
            </a:r>
            <a:r>
              <a:rPr lang="en-GB" sz="1500" dirty="0"/>
              <a:t>The worst affected rivers from South Norfolk to mid Essex  experience a high demand direct from river for irrigation and have a decreasing baseflow to sustain flow during peak demand . The impact of concentrated demand during the heatwave was considered exceptional.  Abstraction returns should confirm. </a:t>
            </a:r>
          </a:p>
          <a:p>
            <a:r>
              <a:rPr lang="en-GB" sz="1500" b="1" dirty="0">
                <a:solidFill>
                  <a:schemeClr val="accent1"/>
                </a:solidFill>
              </a:rPr>
              <a:t>Riparian Demands </a:t>
            </a:r>
            <a:r>
              <a:rPr lang="en-GB" sz="1500" dirty="0"/>
              <a:t>The role of riparian demands for water should not be underestimated. Low lying catchments  with broad floodplains can exceed the demand for irrigation (where evapotranspiration can occur at potential rates).  This years Et was exceptional with some gauges showing clear rebound as temperatures cooled </a:t>
            </a:r>
            <a:endParaRPr lang="en-GB" sz="1500" b="1" dirty="0">
              <a:solidFill>
                <a:schemeClr val="accent1"/>
              </a:solidFill>
            </a:endParaRPr>
          </a:p>
          <a:p>
            <a:r>
              <a:rPr lang="en-GB" sz="1500" dirty="0">
                <a:solidFill>
                  <a:srgbClr val="0070C0"/>
                </a:solidFill>
              </a:rPr>
              <a:t>These hydrological variables are all very significant in determining the timing and extent of flow recession rates.  The timing of rainfall deficits, demands and high temperatures in 2022 were synchronous and amplified the negative aspects of all these components.  This doesn’t often happen, historical drought summers have often been  wet enough to mitigate the worst impacts on flow.   Not this year !</a:t>
            </a:r>
          </a:p>
          <a:p>
            <a:r>
              <a:rPr lang="en-GB" sz="1500" dirty="0">
                <a:solidFill>
                  <a:srgbClr val="0070C0"/>
                </a:solidFill>
              </a:rPr>
              <a:t>These hydrological responses are critical to the Spring and early summer recession and are therefore not directly forecastable with long lead in times.  80% , 60% forecasts must therefore be treated cautiously .  </a:t>
            </a:r>
          </a:p>
          <a:p>
            <a:pPr marL="0" indent="0">
              <a:buNone/>
            </a:pPr>
            <a:r>
              <a:rPr lang="en-GB" sz="1800" dirty="0"/>
              <a:t>  </a:t>
            </a:r>
          </a:p>
          <a:p>
            <a:endParaRPr lang="en-GB" sz="1800" dirty="0"/>
          </a:p>
          <a:p>
            <a:endParaRPr lang="en-GB" sz="1800" dirty="0"/>
          </a:p>
        </p:txBody>
      </p:sp>
    </p:spTree>
    <p:extLst>
      <p:ext uri="{BB962C8B-B14F-4D97-AF65-F5344CB8AC3E}">
        <p14:creationId xmlns:p14="http://schemas.microsoft.com/office/powerpoint/2010/main" val="427728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A359-A052-41A4-8592-0FFA64A1EE9E}"/>
              </a:ext>
            </a:extLst>
          </p:cNvPr>
          <p:cNvSpPr>
            <a:spLocks noGrp="1"/>
          </p:cNvSpPr>
          <p:nvPr>
            <p:ph type="title"/>
          </p:nvPr>
        </p:nvSpPr>
        <p:spPr>
          <a:xfrm>
            <a:off x="395653" y="4424729"/>
            <a:ext cx="8354891" cy="697835"/>
          </a:xfrm>
        </p:spPr>
        <p:txBody>
          <a:bodyPr vert="horz" wrap="square" lIns="68580" tIns="34290" rIns="68580" bIns="34290" numCol="1" rtlCol="0" anchor="b" anchorCtr="0" compatLnSpc="1">
            <a:prstTxWarp prst="textNoShape">
              <a:avLst/>
            </a:prstTxWarp>
            <a:normAutofit/>
          </a:bodyPr>
          <a:lstStyle/>
          <a:p>
            <a:pPr algn="ctr"/>
            <a:r>
              <a:rPr lang="en-US" sz="2100" dirty="0">
                <a:solidFill>
                  <a:schemeClr val="bg1"/>
                </a:solidFill>
              </a:rPr>
              <a:t>Met Office Seasonal Anomaly Maps</a:t>
            </a:r>
          </a:p>
        </p:txBody>
      </p:sp>
      <p:pic>
        <p:nvPicPr>
          <p:cNvPr id="8" name="Content Placeholder 7" descr="Map&#10;&#10;Description automatically generated">
            <a:extLst>
              <a:ext uri="{FF2B5EF4-FFF2-40B4-BE49-F238E27FC236}">
                <a16:creationId xmlns:a16="http://schemas.microsoft.com/office/drawing/2014/main" id="{4CF7831E-3710-43B7-8435-C69291A9C083}"/>
              </a:ext>
            </a:extLst>
          </p:cNvPr>
          <p:cNvPicPr>
            <a:picLocks noGrp="1" noChangeAspect="1"/>
          </p:cNvPicPr>
          <p:nvPr>
            <p:ph sz="half" idx="2"/>
          </p:nvPr>
        </p:nvPicPr>
        <p:blipFill rotWithShape="1">
          <a:blip r:embed="rId2"/>
          <a:srcRect b="8777"/>
          <a:stretch/>
        </p:blipFill>
        <p:spPr>
          <a:xfrm>
            <a:off x="6589512" y="1142399"/>
            <a:ext cx="2172210" cy="2870714"/>
          </a:xfrm>
          <a:prstGeom prst="rect">
            <a:avLst/>
          </a:prstGeom>
        </p:spPr>
      </p:pic>
      <p:pic>
        <p:nvPicPr>
          <p:cNvPr id="10" name="Content Placeholder 9" descr="Chart, bar chart&#10;&#10;Description automatically generated">
            <a:extLst>
              <a:ext uri="{FF2B5EF4-FFF2-40B4-BE49-F238E27FC236}">
                <a16:creationId xmlns:a16="http://schemas.microsoft.com/office/drawing/2014/main" id="{C2D3A3EB-3422-4AB5-98BB-87811854C8B9}"/>
              </a:ext>
            </a:extLst>
          </p:cNvPr>
          <p:cNvPicPr>
            <a:picLocks noGrp="1" noChangeAspect="1"/>
          </p:cNvPicPr>
          <p:nvPr>
            <p:ph sz="half" idx="1"/>
          </p:nvPr>
        </p:nvPicPr>
        <p:blipFill>
          <a:blip r:embed="rId3"/>
          <a:stretch>
            <a:fillRect/>
          </a:stretch>
        </p:blipFill>
        <p:spPr>
          <a:xfrm>
            <a:off x="3664431" y="1329811"/>
            <a:ext cx="1835456" cy="2628951"/>
          </a:xfrm>
          <a:prstGeom prst="rect">
            <a:avLst/>
          </a:prstGeom>
        </p:spPr>
      </p:pic>
      <p:pic>
        <p:nvPicPr>
          <p:cNvPr id="6" name="Content Placeholder 5" descr="A map of the world&#10;&#10;Description automatically generated with low confidence">
            <a:extLst>
              <a:ext uri="{FF2B5EF4-FFF2-40B4-BE49-F238E27FC236}">
                <a16:creationId xmlns:a16="http://schemas.microsoft.com/office/drawing/2014/main" id="{5B4215B5-1192-45E5-821C-DC58E6CA6056}"/>
              </a:ext>
            </a:extLst>
          </p:cNvPr>
          <p:cNvPicPr>
            <a:picLocks noChangeAspect="1"/>
          </p:cNvPicPr>
          <p:nvPr/>
        </p:nvPicPr>
        <p:blipFill rotWithShape="1">
          <a:blip r:embed="rId4"/>
          <a:srcRect t="7535" r="-1" b="5873"/>
          <a:stretch/>
        </p:blipFill>
        <p:spPr>
          <a:xfrm>
            <a:off x="473491" y="1145173"/>
            <a:ext cx="2226845" cy="2943569"/>
          </a:xfrm>
          <a:prstGeom prst="rect">
            <a:avLst/>
          </a:prstGeom>
        </p:spPr>
      </p:pic>
      <p:sp>
        <p:nvSpPr>
          <p:cNvPr id="11" name="TextBox 10">
            <a:extLst>
              <a:ext uri="{FF2B5EF4-FFF2-40B4-BE49-F238E27FC236}">
                <a16:creationId xmlns:a16="http://schemas.microsoft.com/office/drawing/2014/main" id="{9FA88B0B-73C4-4E03-8F59-A2AD7578BDEA}"/>
              </a:ext>
            </a:extLst>
          </p:cNvPr>
          <p:cNvSpPr txBox="1"/>
          <p:nvPr/>
        </p:nvSpPr>
        <p:spPr>
          <a:xfrm>
            <a:off x="722691" y="727524"/>
            <a:ext cx="1528140" cy="369332"/>
          </a:xfrm>
          <a:prstGeom prst="rect">
            <a:avLst/>
          </a:prstGeom>
          <a:noFill/>
        </p:spPr>
        <p:txBody>
          <a:bodyPr wrap="square" rtlCol="0">
            <a:spAutoFit/>
          </a:bodyPr>
          <a:lstStyle/>
          <a:p>
            <a:r>
              <a:rPr lang="en-GB" dirty="0">
                <a:solidFill>
                  <a:schemeClr val="bg1"/>
                </a:solidFill>
              </a:rPr>
              <a:t>Spring 2022</a:t>
            </a:r>
          </a:p>
        </p:txBody>
      </p:sp>
      <p:sp>
        <p:nvSpPr>
          <p:cNvPr id="13" name="TextBox 12">
            <a:extLst>
              <a:ext uri="{FF2B5EF4-FFF2-40B4-BE49-F238E27FC236}">
                <a16:creationId xmlns:a16="http://schemas.microsoft.com/office/drawing/2014/main" id="{2BEC4F6D-02A2-4978-B9C4-F8B8A1FB6BD5}"/>
              </a:ext>
            </a:extLst>
          </p:cNvPr>
          <p:cNvSpPr txBox="1"/>
          <p:nvPr/>
        </p:nvSpPr>
        <p:spPr>
          <a:xfrm>
            <a:off x="6787528" y="724750"/>
            <a:ext cx="1633781" cy="369332"/>
          </a:xfrm>
          <a:prstGeom prst="rect">
            <a:avLst/>
          </a:prstGeom>
          <a:noFill/>
        </p:spPr>
        <p:txBody>
          <a:bodyPr wrap="none" rtlCol="0">
            <a:spAutoFit/>
          </a:bodyPr>
          <a:lstStyle/>
          <a:p>
            <a:r>
              <a:rPr lang="en-GB" dirty="0">
                <a:solidFill>
                  <a:schemeClr val="bg1"/>
                </a:solidFill>
              </a:rPr>
              <a:t>Summer 2022</a:t>
            </a:r>
          </a:p>
        </p:txBody>
      </p:sp>
    </p:spTree>
    <p:extLst>
      <p:ext uri="{BB962C8B-B14F-4D97-AF65-F5344CB8AC3E}">
        <p14:creationId xmlns:p14="http://schemas.microsoft.com/office/powerpoint/2010/main" val="8844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1ED6-BCAA-4230-8D0B-099EF0CA01C6}"/>
              </a:ext>
            </a:extLst>
          </p:cNvPr>
          <p:cNvSpPr>
            <a:spLocks noGrp="1"/>
          </p:cNvSpPr>
          <p:nvPr>
            <p:ph type="title"/>
          </p:nvPr>
        </p:nvSpPr>
        <p:spPr>
          <a:xfrm>
            <a:off x="555684" y="2346158"/>
            <a:ext cx="2744729" cy="1932949"/>
          </a:xfrm>
        </p:spPr>
        <p:txBody>
          <a:bodyPr vert="horz" wrap="square" lIns="68580" tIns="34290" rIns="68580" bIns="34290" numCol="1" rtlCol="0" anchor="b" anchorCtr="0" compatLnSpc="1">
            <a:prstTxWarp prst="textNoShape">
              <a:avLst/>
            </a:prstTxWarp>
            <a:normAutofit fontScale="90000"/>
          </a:bodyPr>
          <a:lstStyle/>
          <a:p>
            <a:r>
              <a:rPr lang="en-US" sz="1200" dirty="0">
                <a:solidFill>
                  <a:schemeClr val="accent4"/>
                </a:solidFill>
              </a:rPr>
              <a:t>EA Rainfall Deficit  data August 2022 </a:t>
            </a:r>
            <a:br>
              <a:rPr lang="en-US" sz="1200" dirty="0">
                <a:solidFill>
                  <a:srgbClr val="FFFFFF"/>
                </a:solidFill>
              </a:rPr>
            </a:br>
            <a:br>
              <a:rPr lang="en-US" sz="1200" dirty="0">
                <a:solidFill>
                  <a:schemeClr val="bg1"/>
                </a:solidFill>
              </a:rPr>
            </a:br>
            <a:r>
              <a:rPr lang="en-US" sz="1200" dirty="0">
                <a:solidFill>
                  <a:schemeClr val="bg1"/>
                </a:solidFill>
              </a:rPr>
              <a:t>Standard EA forecasting based on 12 month 60% (Actual Worst case) and 80% (reasonable worst case ).</a:t>
            </a:r>
            <a:br>
              <a:rPr lang="en-US" sz="1200" dirty="0">
                <a:solidFill>
                  <a:schemeClr val="bg1"/>
                </a:solidFill>
              </a:rPr>
            </a:br>
            <a:br>
              <a:rPr lang="en-US" sz="1200" dirty="0">
                <a:solidFill>
                  <a:schemeClr val="bg1"/>
                </a:solidFill>
              </a:rPr>
            </a:br>
            <a:r>
              <a:rPr lang="en-US" sz="1200" dirty="0">
                <a:solidFill>
                  <a:schemeClr val="bg1"/>
                </a:solidFill>
              </a:rPr>
              <a:t>2022 previous 12month rain c.73%  </a:t>
            </a:r>
            <a:br>
              <a:rPr lang="en-US" sz="1200" dirty="0">
                <a:solidFill>
                  <a:schemeClr val="bg1"/>
                </a:solidFill>
              </a:rPr>
            </a:br>
            <a:br>
              <a:rPr lang="en-US" sz="1200" dirty="0">
                <a:solidFill>
                  <a:schemeClr val="bg1"/>
                </a:solidFill>
              </a:rPr>
            </a:br>
            <a:r>
              <a:rPr lang="en-US" sz="1200" dirty="0">
                <a:solidFill>
                  <a:schemeClr val="bg1"/>
                </a:solidFill>
              </a:rPr>
              <a:t>Meteorological summer rainfall (June to August as  low as 24%  at Benhall  following a spring below 50 % </a:t>
            </a:r>
            <a:br>
              <a:rPr lang="en-US" sz="1200" dirty="0">
                <a:solidFill>
                  <a:schemeClr val="bg1"/>
                </a:solidFill>
              </a:rPr>
            </a:br>
            <a:br>
              <a:rPr lang="en-US" sz="1200" dirty="0">
                <a:solidFill>
                  <a:schemeClr val="bg1"/>
                </a:solidFill>
              </a:rPr>
            </a:br>
            <a:r>
              <a:rPr lang="en-US" sz="1200" dirty="0">
                <a:solidFill>
                  <a:schemeClr val="bg1"/>
                </a:solidFill>
              </a:rPr>
              <a:t>These figures are extreme (greater than 1 in 80 years) but demonstrate the indeterminacy and risk of relying on standard forecasting scenarios. </a:t>
            </a:r>
            <a:br>
              <a:rPr lang="en-US" sz="1350" dirty="0">
                <a:solidFill>
                  <a:schemeClr val="bg1"/>
                </a:solidFill>
              </a:rPr>
            </a:br>
            <a:br>
              <a:rPr lang="en-US" sz="1350" dirty="0">
                <a:solidFill>
                  <a:schemeClr val="bg1"/>
                </a:solidFill>
              </a:rPr>
            </a:br>
            <a:br>
              <a:rPr lang="en-US" sz="1350" dirty="0">
                <a:solidFill>
                  <a:schemeClr val="bg1"/>
                </a:solidFill>
              </a:rPr>
            </a:br>
            <a:br>
              <a:rPr lang="en-US" sz="1350" dirty="0">
                <a:solidFill>
                  <a:schemeClr val="bg1"/>
                </a:solidFill>
              </a:rPr>
            </a:br>
            <a:endParaRPr lang="en-US" sz="1350" dirty="0">
              <a:solidFill>
                <a:schemeClr val="bg1"/>
              </a:solidFill>
            </a:endParaRPr>
          </a:p>
        </p:txBody>
      </p:sp>
      <p:pic>
        <p:nvPicPr>
          <p:cNvPr id="5" name="Content Placeholder 4">
            <a:extLst>
              <a:ext uri="{FF2B5EF4-FFF2-40B4-BE49-F238E27FC236}">
                <a16:creationId xmlns:a16="http://schemas.microsoft.com/office/drawing/2014/main" id="{528FE8D7-7ABB-4D0F-9B31-E625C9E3D64E}"/>
              </a:ext>
            </a:extLst>
          </p:cNvPr>
          <p:cNvPicPr>
            <a:picLocks noGrp="1" noChangeAspect="1"/>
          </p:cNvPicPr>
          <p:nvPr>
            <p:ph sz="half" idx="2"/>
          </p:nvPr>
        </p:nvPicPr>
        <p:blipFill>
          <a:blip r:embed="rId2"/>
          <a:stretch>
            <a:fillRect/>
          </a:stretch>
        </p:blipFill>
        <p:spPr>
          <a:xfrm>
            <a:off x="3439871" y="1618689"/>
            <a:ext cx="5340655" cy="3620621"/>
          </a:xfrm>
          <a:prstGeom prst="rect">
            <a:avLst/>
          </a:prstGeom>
        </p:spPr>
      </p:pic>
      <p:sp>
        <p:nvSpPr>
          <p:cNvPr id="6" name="TextBox 5">
            <a:extLst>
              <a:ext uri="{FF2B5EF4-FFF2-40B4-BE49-F238E27FC236}">
                <a16:creationId xmlns:a16="http://schemas.microsoft.com/office/drawing/2014/main" id="{E1AF7077-82CC-43E6-BBC6-60C754B4AC8E}"/>
              </a:ext>
            </a:extLst>
          </p:cNvPr>
          <p:cNvSpPr txBox="1"/>
          <p:nvPr/>
        </p:nvSpPr>
        <p:spPr>
          <a:xfrm>
            <a:off x="695142" y="3805397"/>
            <a:ext cx="2164556" cy="1600438"/>
          </a:xfrm>
          <a:prstGeom prst="rect">
            <a:avLst/>
          </a:prstGeom>
          <a:noFill/>
        </p:spPr>
        <p:txBody>
          <a:bodyPr wrap="square" rtlCol="0">
            <a:spAutoFit/>
          </a:bodyPr>
          <a:lstStyle/>
          <a:p>
            <a:r>
              <a:rPr lang="en-GB" sz="1400" dirty="0">
                <a:solidFill>
                  <a:schemeClr val="bg1"/>
                </a:solidFill>
              </a:rPr>
              <a:t>Current indicators of bias towards a higher risk of drought next year are current groundwater levels and most importantly Soil Moisture deficit </a:t>
            </a:r>
          </a:p>
        </p:txBody>
      </p:sp>
    </p:spTree>
    <p:extLst>
      <p:ext uri="{BB962C8B-B14F-4D97-AF65-F5344CB8AC3E}">
        <p14:creationId xmlns:p14="http://schemas.microsoft.com/office/powerpoint/2010/main" val="1295636680"/>
      </p:ext>
    </p:extLst>
  </p:cSld>
  <p:clrMapOvr>
    <a:masterClrMapping/>
  </p:clrMapOvr>
</p:sld>
</file>

<file path=ppt/theme/theme1.xml><?xml version="1.0" encoding="utf-8"?>
<a:theme xmlns:a="http://schemas.openxmlformats.org/drawingml/2006/main" name="HM0870-corporate-slides">
  <a:themeElements>
    <a:clrScheme name="EA PPT">
      <a:dk1>
        <a:srgbClr val="F8F8F8"/>
      </a:dk1>
      <a:lt1>
        <a:srgbClr val="2F2F2F"/>
      </a:lt1>
      <a:dk2>
        <a:srgbClr val="00AF41"/>
      </a:dk2>
      <a:lt2>
        <a:srgbClr val="034B89"/>
      </a:lt2>
      <a:accent1>
        <a:srgbClr val="00AF41"/>
      </a:accent1>
      <a:accent2>
        <a:srgbClr val="034B89"/>
      </a:accent2>
      <a:accent3>
        <a:srgbClr val="B2C326"/>
      </a:accent3>
      <a:accent4>
        <a:srgbClr val="54BCE7"/>
      </a:accent4>
      <a:accent5>
        <a:srgbClr val="D95F15"/>
      </a:accent5>
      <a:accent6>
        <a:srgbClr val="2F2F2F"/>
      </a:accent6>
      <a:hlink>
        <a:srgbClr val="034B89"/>
      </a:hlink>
      <a:folHlink>
        <a:srgbClr val="D95F15"/>
      </a:folHlink>
    </a:clrScheme>
    <a:fontScheme name="Environment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99_13_SD17" id="{F2D44BD8-2340-4C4A-80D4-BDF02253D4DE}" vid="{E30F301A-14EC-4B46-8C1B-7B032B8A1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ontentCloud_WithdrawnBy xmlns="http://schemas.microsoft.com/sharepoint/v3">
      <UserInfo>
        <DisplayName/>
        <AccountId xsi:nil="true"/>
        <AccountType/>
      </UserInfo>
    </ContentCloud_WithdrawnBy>
    <ContentCloud_OrganisationString xmlns="44ba428f-c30f-44c8-8eab-a30b7390a267">9216</ContentCloud_OrganisationString>
    <ContentCloud_Approver1 xmlns="http://schemas.microsoft.com/sharepoint/v3">
      <UserInfo>
        <DisplayName>Broadhurst, Nigel</DisplayName>
        <AccountId>15075</AccountId>
        <AccountType/>
      </UserInfo>
    </ContentCloud_Approver1>
    <ContentCloud_ApprOrganisation2 xmlns="http://schemas.microsoft.com/sharepoint/v3" xsi:nil="true"/>
    <ContentCloud_ContributorIds xmlns="http://schemas.microsoft.com/sharepoint/v3" xsi:nil="true"/>
    <ContentCloud_Author xmlns="http://schemas.microsoft.com/sharepoint/v3">
      <UserInfo>
        <DisplayName>Redding, Laura</DisplayName>
        <AccountId>1971</AccountId>
        <AccountType/>
      </UserInfo>
    </ContentCloud_Author>
    <ContentCloud_UpdateNotice xmlns="http://schemas.microsoft.com/sharepoint/v3">Replaced reference to "Brand Bank" with link to EA sharepoint image library</ContentCloud_UpdateNotice>
    <ContentCloud_Audiences xmlns="http://schemas.microsoft.com/sharepoint/v3">
      <Value>Environment Agency</Value>
    </ContentCloud_Audiences>
    <ContentCloud_ApproverComment1 xmlns="http://schemas.microsoft.com/sharepoint/v3">Necessary revision required due to supplier contract coming to an end.</ContentCloud_ApproverComment1>
    <ContentCloud_Description xmlns="http://schemas.microsoft.com/sharepoint/v3">PowerPoint template (standard format)</ContentCloud_Description>
    <ContentCloud_WithdrawnDate xmlns="http://schemas.microsoft.com/sharepoint/v3" xsi:nil="true"/>
    <ContentCloud_ApprovedDate1 xmlns="http://schemas.microsoft.com/sharepoint/v3">2022-01-14T16:08:57+00:00</ContentCloud_ApprovedDate1>
    <ContentCloud_ApproverComment2 xmlns="http://schemas.microsoft.com/sharepoint/v3" xsi:nil="true"/>
    <ContentCloud_ApproverJobTitle5 xmlns="http://schemas.microsoft.com/sharepoint/v3" xsi:nil="true"/>
    <ContentCloud_AssurerComment xmlns="http://schemas.microsoft.com/sharepoint/v3">Thank you for submitting your document which has passed to the next stage of approval.
Kind regards,
Sarah</ContentCloud_AssurerComment>
    <ContentCloud_SubmitDate xmlns="http://schemas.microsoft.com/sharepoint/v3">2022-01-14T12:30:39+00:00</ContentCloud_SubmitDate>
    <ContentCloud_PrimaryContact xmlns="http://schemas.microsoft.com/sharepoint/v3">
      <UserInfo>
        <DisplayName>Broadhurst, Nigel</DisplayName>
        <AccountId>15075</AccountId>
        <AccountType/>
      </UserInfo>
      <UserInfo>
        <DisplayName>Jolly, Sam</DisplayName>
        <AccountId>2346</AccountId>
        <AccountType/>
      </UserInfo>
    </ContentCloud_PrimaryContact>
    <ContentCloud_ApproverComment3 xmlns="http://schemas.microsoft.com/sharepoint/v3" xsi:nil="true"/>
    <ContentCloud_LegacyDetails xmlns="http://schemas.microsoft.com/sharepoint/v3" xsi:nil="true"/>
    <ContentCloud_FormatType xmlns="http://schemas.microsoft.com/sharepoint/v3">PowerPoint presentation</ContentCloud_FormatType>
    <ContentCloud_ApprOrganisation3 xmlns="http://schemas.microsoft.com/sharepoint/v3" xsi:nil="true"/>
    <ContentCloud_ApproverComment4 xmlns="http://schemas.microsoft.com/sharepoint/v3" xsi:nil="true"/>
    <ContentCloud_PublishOnApproval xmlns="http://schemas.microsoft.com/sharepoint/v3">true</ContentCloud_PublishOnApproval>
    <ContentCloud_Contributors xmlns="http://schemas.microsoft.com/sharepoint/v3">
      <UserInfo>
        <DisplayName/>
        <AccountId xsi:nil="true"/>
        <AccountType/>
      </UserInfo>
    </ContentCloud_Contributors>
    <ContentCloud_ApproverComment5 xmlns="http://schemas.microsoft.com/sharepoint/v3" xsi:nil="true"/>
    <ContentCloud_Keywords xmlns="http://schemas.microsoft.com/sharepoint/v3" xsi:nil="true"/>
    <ContentCloud_CommentToApprover xmlns="http://schemas.microsoft.com/sharepoint/v3" xsi:nil="true"/>
    <ContentCloud_SharedWith xmlns="http://schemas.microsoft.com/sharepoint/v3" xsi:nil="true"/>
    <ContentCloud_Duration xmlns="http://schemas.microsoft.com/sharepoint/v3" xsi:nil="true"/>
    <ContentCloud_DocumentTitleLink xmlns="http://schemas.microsoft.com/sharepoint/v3">
      <Url>https://defra.sharepoint.com/sites/def-contentcloud/_layouts/15/DocIdRedir.aspx?ID=CONTENTCLOUD-190616497-11680</Url>
      <Description>Environment Agency PowerPoint template and guidance</Description>
    </ContentCloud_DocumentTitleLink>
    <ContentCloud_ScheduledReviewedBy xmlns="http://schemas.microsoft.com/sharepoint/v3">
      <UserInfo>
        <DisplayName/>
        <AccountId xsi:nil="true"/>
        <AccountType/>
      </UserInfo>
    </ContentCloud_ScheduledReviewedBy>
    <ContentCloud_ApproverJobTitle4 xmlns="http://schemas.microsoft.com/sharepoint/v3" xsi:nil="true"/>
    <ContentCloud_MetadataItemId xmlns="http://schemas.microsoft.com/sharepoint/v3">10560</ContentCloud_MetadataItemId>
    <ContentCloud_PrimaryContactIds xmlns="http://schemas.microsoft.com/sharepoint/v3">#15075;</ContentCloud_PrimaryContactIds>
    <ContentCloud_Submitter xmlns="http://schemas.microsoft.com/sharepoint/v3">
      <UserInfo>
        <DisplayName>Broadhurst, Nigel</DisplayName>
        <AccountId>15075</AccountId>
        <AccountType/>
      </UserInfo>
    </ContentCloud_Submitter>
    <DLCPolicyLabelLock xmlns="c78a0cd0-2680-45d0-a254-38b105a1c2de" xsi:nil="true"/>
    <ContentCloud_PublishDate xmlns="http://schemas.microsoft.com/sharepoint/v3">2022-01-14T16:08:57+00:00</ContentCloud_PublishDate>
    <ContentCloud_Reference xmlns="http://schemas.microsoft.com/sharepoint/v3">LIT 13250 </ContentCloud_Reference>
    <ContentCloud_RiskLevel xmlns="http://schemas.microsoft.com/sharepoint/v3">Very Low</ContentCloud_RiskLevel>
    <ContentCloud_Approver2 xmlns="http://schemas.microsoft.com/sharepoint/v3">
      <UserInfo>
        <DisplayName/>
        <AccountId xsi:nil="true"/>
        <AccountType/>
      </UserInfo>
    </ContentCloud_Approver2>
    <ContentCloud_WithdrawOnApproval xmlns="http://schemas.microsoft.com/sharepoint/v3" xsi:nil="true"/>
    <ContentCloud_ConsolidatedUrl xmlns="http://schemas.microsoft.com/sharepoint/v3">
      <Url xsi:nil="true"/>
      <Description xsi:nil="true"/>
    </ContentCloud_ConsolidatedUrl>
    <ContentCloud_ScheduledReviewDate xmlns="http://schemas.microsoft.com/sharepoint/v3">2023-02-28T00:00:00+00:00</ContentCloud_ScheduledReviewDate>
    <ContentCloud_LegacyReference xmlns="http://schemas.microsoft.com/sharepoint/v3">399_13_SD17</ContentCloud_LegacyReference>
    <ContentCloud_ScheduledReviewType xmlns="http://schemas.microsoft.com/sharepoint/v3" xsi:nil="true"/>
    <ContentCloud_ChangeType xmlns="http://schemas.microsoft.com/sharepoint/v3">Very Minor</ContentCloud_ChangeType>
    <ContentCloud_Status xmlns="http://schemas.microsoft.com/sharepoint/v3">Final</ContentCloud_Status>
    <ContentCloud_WithdrawNotice xmlns="http://schemas.microsoft.com/sharepoint/v3" xsi:nil="true"/>
    <ContentCloud_ContentAssurer xmlns="http://schemas.microsoft.com/sharepoint/v3">
      <UserInfo>
        <DisplayName>Johnson, Sarah</DisplayName>
        <AccountId>16646</AccountId>
        <AccountType/>
      </UserInfo>
    </ContentCloud_ContentAssurer>
    <ContentCloud_TemplateVersion xmlns="http://schemas.microsoft.com/sharepoint/v3">1.0</ContentCloud_TemplateVersion>
    <ContentCloud_ApprovedDate2 xmlns="http://schemas.microsoft.com/sharepoint/v3" xsi:nil="true"/>
    <ContentCloud_ApproverJobTitle3 xmlns="http://schemas.microsoft.com/sharepoint/v3" xsi:nil="true"/>
    <ContentCloud_WithdrawnReason xmlns="http://schemas.microsoft.com/sharepoint/v3" xsi:nil="true"/>
    <ContentCloud_RatingsCount xmlns="http://schemas.microsoft.com/sharepoint/v3" xsi:nil="true"/>
    <ContentCloud_OtherApprovers xmlns="http://schemas.microsoft.com/sharepoint/v3">
      <UserInfo>
        <DisplayName/>
        <AccountId xsi:nil="true"/>
        <AccountType/>
      </UserInfo>
    </ContentCloud_OtherApprovers>
    <ContentCloud_SRO xmlns="http://schemas.microsoft.com/sharepoint/v3">
      <UserInfo>
        <DisplayName>Coughlin, Tasnim</DisplayName>
        <AccountId>1442</AccountId>
        <AccountType/>
      </UserInfo>
    </ContentCloud_SRO>
    <ContentCloud_ApprOrganisation1 xmlns="http://schemas.microsoft.com/sharepoint/v3">Natural England</ContentCloud_ApprOrganisation1>
    <ContentCloud_Approver3 xmlns="http://schemas.microsoft.com/sharepoint/v3">
      <UserInfo>
        <DisplayName/>
        <AccountId xsi:nil="true"/>
        <AccountType/>
      </UserInfo>
    </ContentCloud_Approver3>
    <ContentCloud_Approver4 xmlns="http://schemas.microsoft.com/sharepoint/v3">
      <UserInfo>
        <DisplayName/>
        <AccountId xsi:nil="true"/>
        <AccountType/>
      </UserInfo>
    </ContentCloud_Approver4>
    <ContentCloud_ApprOrganisation4 xmlns="http://schemas.microsoft.com/sharepoint/v3" xsi:nil="true"/>
    <ContentCloud_UpdatesNumber xmlns="http://schemas.microsoft.com/sharepoint/v3">14</ContentCloud_UpdatesNumber>
    <PublishingExpirationDate xmlns="http://schemas.microsoft.com/sharepoint/v3" xsi:nil="true"/>
    <ContentCloud_SecurityMarking xmlns="http://schemas.microsoft.com/sharepoint/v3">OFFICIAL</ContentCloud_SecurityMarking>
    <ContentCloud_ApproverJobTitle2 xmlns="http://schemas.microsoft.com/sharepoint/v3" xsi:nil="true"/>
    <ContentCloud_ApprovedDate3 xmlns="http://schemas.microsoft.com/sharepoint/v3" xsi:nil="true"/>
    <ContentCloud_ApprovedDate4 xmlns="http://schemas.microsoft.com/sharepoint/v3" xsi:nil="true"/>
    <ContentCloud_RelatedSites xmlns="44ba428f-c30f-44c8-8eab-a30b7390a267" xsi:nil="true"/>
    <ContentCloud_TempExtDate xmlns="http://schemas.microsoft.com/sharepoint/v3" xsi:nil="true"/>
    <PublishingStartDate xmlns="http://schemas.microsoft.com/sharepoint/v3" xsi:nil="true"/>
    <ContentCloud_Approvers xmlns="http://schemas.microsoft.com/sharepoint/v3">
      <UserInfo>
        <DisplayName/>
        <AccountId xsi:nil="true"/>
        <AccountType/>
      </UserInfo>
    </ContentCloud_Approvers>
    <ContentCloud_Approver5 xmlns="http://schemas.microsoft.com/sharepoint/v3">
      <UserInfo>
        <DisplayName/>
        <AccountId xsi:nil="true"/>
        <AccountType/>
      </UserInfo>
    </ContentCloud_Approver5>
    <ContentCloud_ApprOrganisation5 xmlns="http://schemas.microsoft.com/sharepoint/v3" xsi:nil="true"/>
    <ContentCloud_Rating xmlns="http://schemas.microsoft.com/sharepoint/v3" xsi:nil="true"/>
    <ContentCloud_MetadataCTypeName xmlns="http://schemas.microsoft.com/sharepoint/v3">Template</ContentCloud_MetadataCTypeName>
    <ContentCloud_LastReviewedOnDate xmlns="http://schemas.microsoft.com/sharepoint/v3" xsi:nil="true"/>
    <ContentCloud_ApproverJobTitle1 xmlns="http://schemas.microsoft.com/sharepoint/v3">Subject Matter Expert</ContentCloud_ApproverJobTitle1>
    <ContentCloud_ApprovedDate5 xmlns="http://schemas.microsoft.com/sharepoint/v3" xsi:nil="true"/>
    <DLCPolicyLabelClientValue xmlns="c78a0cd0-2680-45d0-a254-38b105a1c2de" xsi:nil="true"/>
    <_dlc_DocId xmlns="44ba428f-c30f-44c8-8eab-a30b7390a267">CONTENTCLOUD-190616497-11680</_dlc_DocId>
    <_dlc_DocIdUrl xmlns="44ba428f-c30f-44c8-8eab-a30b7390a267">
      <Url>https://defra.sharepoint.com/sites/def-contentcloud/_layouts/15/DocIdRedir.aspx?ID=CONTENTCLOUD-190616497-11680</Url>
      <Description>CONTENTCLOUD-190616497-11680</Description>
    </_dlc_DocIdUrl>
    <DLCPolicyLabelValue xmlns="c78a0cd0-2680-45d0-a254-38b105a1c2de">3.0</DLCPolicyLabelValue>
    <ContentCloud_Migrated xmlns="http://schemas.microsoft.com/sharepoint/v3" xsi:nil="true"/>
    <ContentCloud_TEDBeforeSRD xmlns="http://schemas.microsoft.com/sharepoint/v3" xsi:nil="true"/>
    <ContentCloud_ReceivedFrom xmlns="http://schemas.microsoft.com/sharepoint/v3">
      <UserInfo>
        <DisplayName>Broadhurst, Nigel</DisplayName>
        <AccountId>15075</AccountId>
        <AccountType/>
      </UserInfo>
    </ContentCloud_ReceivedFrom>
    <ContentCloud_Coverage xmlns="http://schemas.microsoft.com/sharepoint/v3">
      <Value>England</Value>
    </ContentCloud_Coverage>
    <ContentCloud_Language xmlns="http://schemas.microsoft.com/sharepoint/v3">
      <Value>English</Value>
    </ContentCloud_Language>
    <ContentCloud_NewDraftNumber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 - Document - PowerPoint" ma:contentTypeID="0x010100D5A45896ADA143F9BF5F69E7D3C3FE4B00DA008D50AAE045838540FF582C3D468B00A1F7266454B30C4DBB103FFDCDBCB00B" ma:contentTypeVersion="106" ma:contentTypeDescription="Templates are documents for staff to complete, includes forms." ma:contentTypeScope="" ma:versionID="c50899daa227489b2305faba980caa06">
  <xsd:schema xmlns:xsd="http://www.w3.org/2001/XMLSchema" xmlns:xs="http://www.w3.org/2001/XMLSchema" xmlns:p="http://schemas.microsoft.com/office/2006/metadata/properties" xmlns:ns1="http://schemas.microsoft.com/sharepoint/v3" xmlns:ns2="44ba428f-c30f-44c8-8eab-a30b7390a267" xmlns:ns3="c78a0cd0-2680-45d0-a254-38b105a1c2de" targetNamespace="http://schemas.microsoft.com/office/2006/metadata/properties" ma:root="true" ma:fieldsID="f5d90f17f618940f4340f306a3c24771" ns1:_="" ns2:_="" ns3:_="">
    <xsd:import namespace="http://schemas.microsoft.com/sharepoint/v3"/>
    <xsd:import namespace="44ba428f-c30f-44c8-8eab-a30b7390a267"/>
    <xsd:import namespace="c78a0cd0-2680-45d0-a254-38b105a1c2de"/>
    <xsd:element name="properties">
      <xsd:complexType>
        <xsd:sequence>
          <xsd:element name="documentManagement">
            <xsd:complexType>
              <xsd:all>
                <xsd:element ref="ns1:ContentCloud_SRO" minOccurs="0"/>
                <xsd:element ref="ns1:ContentCloud_DocumentTitleLink" minOccurs="0"/>
                <xsd:element ref="ns1:ContentCloud_Author" minOccurs="0"/>
                <xsd:element ref="ns1:ContentCloud_Contributors" minOccurs="0"/>
                <xsd:element ref="ns1:ContentCloud_PublishDate" minOccurs="0"/>
                <xsd:element ref="ns1:ContentCloud_Coverage" minOccurs="0"/>
                <xsd:element ref="ns1:ContentCloud_Language" minOccurs="0"/>
                <xsd:element ref="ns1:ContentCloud_LastReviewedOnDate" minOccurs="0"/>
                <xsd:element ref="ns1:ContentCloud_ScheduledReviewDate" minOccurs="0"/>
                <xsd:element ref="ns1:ContentCloud_ScheduledReviewedBy" minOccurs="0"/>
                <xsd:element ref="ns1:ContentCloud_UpdateNotice" minOccurs="0"/>
                <xsd:element ref="ns1:ContentCloud_Description" minOccurs="0"/>
                <xsd:element ref="ns1:ContentCloud_Reference" minOccurs="0"/>
                <xsd:element ref="ns1:ContentCloud_LegacyReference" minOccurs="0"/>
                <xsd:element ref="ns1:ContentCloud_TemplateVersion" minOccurs="0"/>
                <xsd:element ref="ns1:ContentCloud_FormatType" minOccurs="0"/>
                <xsd:element ref="ns1:ContentCloud_SecurityMarking" minOccurs="0"/>
                <xsd:element ref="ns1:ContentCloud_ScheduledReviewType" minOccurs="0"/>
                <xsd:element ref="ns1:ContentCloud_ChangeType" minOccurs="0"/>
                <xsd:element ref="ns1:ContentCloud_RiskLevel" minOccurs="0"/>
                <xsd:element ref="ns1:ContentCloud_Status" minOccurs="0"/>
                <xsd:element ref="ns1:ContentCloud_WithdrawnBy" minOccurs="0"/>
                <xsd:element ref="ns1:ContentCloud_WithdrawnDate" minOccurs="0"/>
                <xsd:element ref="ns1:ContentCloud_WithdrawNotice" minOccurs="0"/>
                <xsd:element ref="ns1:ContentCloud_Rating" minOccurs="0"/>
                <xsd:element ref="ns1:ContentCloud_RatingsCount" minOccurs="0"/>
                <xsd:element ref="ns2:ContentCloud_OrganisationString" minOccurs="0"/>
                <xsd:element ref="ns1:ContentCloud_PrimaryContact" minOccurs="0"/>
                <xsd:element ref="ns1:ContentCloud_Approvers" minOccurs="0"/>
                <xsd:element ref="ns1:ContentCloud_OtherApprovers" minOccurs="0"/>
                <xsd:element ref="ns1:ContentCloud_ContentAssurer" minOccurs="0"/>
                <xsd:element ref="ns1:ContentCloud_MetadataItemId" minOccurs="0"/>
                <xsd:element ref="ns1:ContentCloud_Audiences" minOccurs="0"/>
                <xsd:element ref="ns2:ContentCloud_RelatedSites" minOccurs="0"/>
                <xsd:element ref="ns1:ContentCloud_Approver1" minOccurs="0"/>
                <xsd:element ref="ns1:ContentCloud_ApprovedDate1" minOccurs="0"/>
                <xsd:element ref="ns1:ContentCloud_ApproverJobTitle1" minOccurs="0"/>
                <xsd:element ref="ns1:ContentCloud_ApprOrganisation1" minOccurs="0"/>
                <xsd:element ref="ns1:ContentCloud_ApproverComment1" minOccurs="0"/>
                <xsd:element ref="ns1:ContentCloud_Approver2" minOccurs="0"/>
                <xsd:element ref="ns1:ContentCloud_ApprovedDate2" minOccurs="0"/>
                <xsd:element ref="ns1:ContentCloud_ApproverJobTitle2" minOccurs="0"/>
                <xsd:element ref="ns1:ContentCloud_ApprOrganisation2" minOccurs="0"/>
                <xsd:element ref="ns1:ContentCloud_ApproverComment2" minOccurs="0"/>
                <xsd:element ref="ns1:ContentCloud_Approver3" minOccurs="0"/>
                <xsd:element ref="ns1:ContentCloud_ApprovedDate3" minOccurs="0"/>
                <xsd:element ref="ns1:ContentCloud_ApproverJobTitle3" minOccurs="0"/>
                <xsd:element ref="ns1:ContentCloud_ApprOrganisation3" minOccurs="0"/>
                <xsd:element ref="ns1:ContentCloud_ApproverComment3" minOccurs="0"/>
                <xsd:element ref="ns1:ContentCloud_Approver4" minOccurs="0"/>
                <xsd:element ref="ns1:ContentCloud_ApprovedDate4" minOccurs="0"/>
                <xsd:element ref="ns1:ContentCloud_ApproverJobTitle4" minOccurs="0"/>
                <xsd:element ref="ns1:ContentCloud_ApprOrganisation4" minOccurs="0"/>
                <xsd:element ref="ns1:ContentCloud_ApproverComment4" minOccurs="0"/>
                <xsd:element ref="ns1:ContentCloud_Approver5" minOccurs="0"/>
                <xsd:element ref="ns1:ContentCloud_ApprovedDate5" minOccurs="0"/>
                <xsd:element ref="ns1:ContentCloud_ApproverJobTitle5" minOccurs="0"/>
                <xsd:element ref="ns1:ContentCloud_ApprOrganisation5" minOccurs="0"/>
                <xsd:element ref="ns1:ContentCloud_ApproverComment5" minOccurs="0"/>
                <xsd:element ref="ns1:ContentCloud_AssurerComment" minOccurs="0"/>
                <xsd:element ref="ns1:ContentCloud_WithdrawnReason" minOccurs="0"/>
                <xsd:element ref="ns1:ContentCloud_Keywords" minOccurs="0"/>
                <xsd:element ref="ns1:ContentCloud_CommentToApprover" minOccurs="0"/>
                <xsd:element ref="ns1:ContentCloud_PublishOnApproval" minOccurs="0"/>
                <xsd:element ref="ns1:ContentCloud_UpdatesNumber" minOccurs="0"/>
                <xsd:element ref="ns1:ContentCloud_MetadataCTypeName" minOccurs="0"/>
                <xsd:element ref="ns1:ContentCloud_SubmitDate" minOccurs="0"/>
                <xsd:element ref="ns1:ContentCloud_ContributorIds" minOccurs="0"/>
                <xsd:element ref="ns1:ContentCloud_PrimaryContactIds" minOccurs="0"/>
                <xsd:element ref="ns1:ContentCloud_WithdrawOnApproval" minOccurs="0"/>
                <xsd:element ref="ns1:ContentCloud_ConsolidatedUrl" minOccurs="0"/>
                <xsd:element ref="ns1:ContentCloud_TempExtDate" minOccurs="0"/>
                <xsd:element ref="ns1:ContentCloud_SharedWith" minOccurs="0"/>
                <xsd:element ref="ns1:ContentCloud_Duration" minOccurs="0"/>
                <xsd:element ref="ns1:ContentCloud_Submitter" minOccurs="0"/>
                <xsd:element ref="ns1:ContentCloud_LegacyDetails" minOccurs="0"/>
                <xsd:element ref="ns1:ContentCloud_TEDBeforeSRD" minOccurs="0"/>
                <xsd:element ref="ns1:ContentCloud_Migrated" minOccurs="0"/>
                <xsd:element ref="ns1:ContentCloud_ReceivedFrom" minOccurs="0"/>
                <xsd:element ref="ns1:ContentCloud_NewDraftNumber" minOccurs="0"/>
                <xsd:element ref="ns1:PublishingExpirationDate" minOccurs="0"/>
                <xsd:element ref="ns1:_dlc_Exempt" minOccurs="0"/>
                <xsd:element ref="ns3:DLCPolicyLabelValue" minOccurs="0"/>
                <xsd:element ref="ns3:DLCPolicyLabelClientValue" minOccurs="0"/>
                <xsd:element ref="ns3:DLCPolicyLabelLock" minOccurs="0"/>
                <xsd:element ref="ns2:_dlc_DocId" minOccurs="0"/>
                <xsd:element ref="ns2:_dlc_DocIdUrl" minOccurs="0"/>
                <xsd:element ref="ns2:_dlc_DocIdPersistId"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ntentCloud_SRO" ma:index="0" nillable="true" ma:displayName="Senior Responsible Owner (SRO)" ma:description="Senior Responsible Owner (SRO)" ma:indexed="true" ma:internalName="ContentCloud_SR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DocumentTitleLink" ma:index="1" nillable="true" ma:displayName="Title" ma:format="Hyperlink" ma:internalName="ContentCloud_DocumentTitleLink">
      <xsd:complexType>
        <xsd:complexContent>
          <xsd:extension base="dms:URL">
            <xsd:sequence>
              <xsd:element name="Url" type="dms:ValidUrl" minOccurs="0" nillable="true"/>
              <xsd:element name="Description" type="xsd:string" nillable="true"/>
            </xsd:sequence>
          </xsd:extension>
        </xsd:complexContent>
      </xsd:complexType>
    </xsd:element>
    <xsd:element name="ContentCloud_Author" ma:index="2" nillable="true" ma:displayName="Author" ma:description="Document Author" ma:indexed="true" ma:internalName="ContentCloud_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Contributors" ma:index="3" nillable="true" ma:displayName="Contributor(s)" ma:description="Document Author" ma:internalName="ContentCloud_Contributo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PublishDate" ma:index="4" nillable="true" ma:displayName="Publish date" ma:description="Publish date" ma:format="DateOnly" ma:indexed="true" ma:internalName="ContentCloud_PublishDate">
      <xsd:simpleType>
        <xsd:restriction base="dms:DateTime"/>
      </xsd:simpleType>
    </xsd:element>
    <xsd:element name="ContentCloud_Coverage" ma:index="5" nillable="true" ma:displayName="Coverage" ma:description="" ma:internalName="ContentCloud_Coverage">
      <xsd:complexType>
        <xsd:complexContent>
          <xsd:extension base="dms:MultiChoice">
            <xsd:sequence>
              <xsd:element name="Value" maxOccurs="unbounded" minOccurs="0" nillable="true">
                <xsd:simpleType>
                  <xsd:restriction base="dms:Choice">
                    <xsd:enumeration value="England"/>
                    <xsd:enumeration value="Scotland"/>
                    <xsd:enumeration value="Wales"/>
                  </xsd:restriction>
                </xsd:simpleType>
              </xsd:element>
            </xsd:sequence>
          </xsd:extension>
        </xsd:complexContent>
      </xsd:complexType>
    </xsd:element>
    <xsd:element name="ContentCloud_Language" ma:index="6" nillable="true" ma:displayName="Language" ma:description="" ma:internalName="ContentCloud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ContentCloud_LastReviewedOnDate" ma:index="7" nillable="true" ma:displayName="Last reviewed on" ma:description="Last Reviewed On" ma:format="DateOnly" ma:internalName="ContentCloud_LastReviewedOnDate">
      <xsd:simpleType>
        <xsd:restriction base="dms:DateTime"/>
      </xsd:simpleType>
    </xsd:element>
    <xsd:element name="ContentCloud_ScheduledReviewDate" ma:index="8" nillable="true" ma:displayName="Scheduled review date" ma:description="This is the date that the review date was changed or last reviewed" ma:format="DateOnly" ma:indexed="true" ma:internalName="ContentCloud_ScheduledReviewDate">
      <xsd:simpleType>
        <xsd:restriction base="dms:DateTime"/>
      </xsd:simpleType>
    </xsd:element>
    <xsd:element name="ContentCloud_ScheduledReviewedBy" ma:index="9" nillable="true" ma:displayName="Scheduled reviewed by" ma:description="Scheduled Reviewed By" ma:internalName="ContentCloud_Scheduled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UpdateNotice" ma:index="10" nillable="true" ma:displayName="Update notice" ma:description="Why the content has been replaced, e.g. whats changed between versions." ma:internalName="ContentCloud_UpdateNotice">
      <xsd:simpleType>
        <xsd:restriction base="dms:Text">
          <xsd:maxLength value="255"/>
        </xsd:restriction>
      </xsd:simpleType>
    </xsd:element>
    <xsd:element name="ContentCloud_Description" ma:index="11" nillable="true" ma:displayName="Description" ma:internalName="ContentCloud_Description">
      <xsd:simpleType>
        <xsd:restriction base="dms:Text">
          <xsd:maxLength value="140"/>
        </xsd:restriction>
      </xsd:simpleType>
    </xsd:element>
    <xsd:element name="ContentCloud_Reference" ma:index="12" nillable="true" ma:displayName="Reference" ma:description="A sequential, unchangable reference number with a prefix, starting at a configurable value on settings list." ma:indexed="true" ma:internalName="ContentCloud_Reference">
      <xsd:simpleType>
        <xsd:restriction base="dms:Text">
          <xsd:maxLength value="255"/>
        </xsd:restriction>
      </xsd:simpleType>
    </xsd:element>
    <xsd:element name="ContentCloud_LegacyReference" ma:index="13" nillable="true" ma:displayName="Legacy reference" ma:description="" ma:internalName="ContentCloud_LegacyReference">
      <xsd:simpleType>
        <xsd:restriction base="dms:Note"/>
      </xsd:simpleType>
    </xsd:element>
    <xsd:element name="ContentCloud_TemplateVersion" ma:index="14" nillable="true" ma:displayName="Template version" ma:description="To show which version of the template that content is using." ma:internalName="ContentCloud_TemplateVersion">
      <xsd:simpleType>
        <xsd:restriction base="dms:Text">
          <xsd:maxLength value="255"/>
        </xsd:restriction>
      </xsd:simpleType>
    </xsd:element>
    <xsd:element name="ContentCloud_FormatType" ma:index="15" nillable="true" ma:displayName="Format type" ma:description="" ma:format="Dropdown" ma:indexed="true" ma:internalName="ContentCloud_FormatType">
      <xsd:simpleType>
        <xsd:restriction base="dms:Choice">
          <xsd:enumeration value="Word document"/>
          <xsd:enumeration value="Excel spreadsheet"/>
          <xsd:enumeration value="PowerPoint presentation"/>
          <xsd:enumeration value="Webpage text"/>
          <xsd:enumeration value="Video"/>
          <xsd:enumeration value="Other"/>
        </xsd:restriction>
      </xsd:simpleType>
    </xsd:element>
    <xsd:element name="ContentCloud_SecurityMarking" ma:index="16" nillable="true" ma:displayName="Security marking" ma:description="" ma:format="Dropdown" ma:internalName="ContentCloud_SecurityMarking">
      <xsd:simpleType>
        <xsd:union memberTypes="dms:Text">
          <xsd:simpleType>
            <xsd:restriction base="dms:Choice">
              <xsd:enumeration value="OFFICIAL"/>
              <xsd:enumeration value="OFFICIAL-SENSITIVE"/>
            </xsd:restriction>
          </xsd:simpleType>
        </xsd:union>
      </xsd:simpleType>
    </xsd:element>
    <xsd:element name="ContentCloud_ScheduledReviewType" ma:index="17" nillable="true" ma:displayName="Scheduled review type" ma:description="" ma:format="Dropdown" ma:internalName="ContentCloud_ScheduledReviewType">
      <xsd:simpleType>
        <xsd:restriction base="dms:Choice">
          <xsd:enumeration value="Reviewed - no changes"/>
          <xsd:enumeration value="Reviewed - changes made"/>
        </xsd:restriction>
      </xsd:simpleType>
    </xsd:element>
    <xsd:element name="ContentCloud_ChangeType" ma:index="18" nillable="true" ma:displayName="Change type" ma:description="" ma:format="Dropdown" ma:internalName="ContentCloud_ChangeType">
      <xsd:simpleType>
        <xsd:restriction base="dms:Choice">
          <xsd:enumeration value="New - no change"/>
          <xsd:enumeration value="Major"/>
          <xsd:enumeration value="Minor"/>
          <xsd:enumeration value="Very Minor"/>
        </xsd:restriction>
      </xsd:simpleType>
    </xsd:element>
    <xsd:element name="ContentCloud_RiskLevel" ma:index="19" nillable="true" ma:displayName="Risk level" ma:description="" ma:format="Dropdown" ma:internalName="ContentCloud_RiskLevel">
      <xsd:simpleType>
        <xsd:restriction base="dms:Choice">
          <xsd:enumeration value="Very High"/>
          <xsd:enumeration value="High"/>
          <xsd:enumeration value="Medium"/>
          <xsd:enumeration value="Low"/>
          <xsd:enumeration value="Very Low"/>
        </xsd:restriction>
      </xsd:simpleType>
    </xsd:element>
    <xsd:element name="ContentCloud_Status" ma:index="20" nillable="true" ma:displayName="Status" ma:description="" ma:format="Dropdown" ma:indexed="true" ma:internalName="ContentCloud_Status">
      <xsd:simpleType>
        <xsd:restriction base="dms:Choice">
          <xsd:enumeration value="Draft"/>
          <xsd:enumeration value="Pending assurance"/>
          <xsd:enumeration value="Pending approval"/>
          <xsd:enumeration value="Final"/>
          <xsd:enumeration value="Pending scheduled publication"/>
          <xsd:enumeration value="Pending external upload"/>
          <xsd:enumeration value="Pending external withdraw"/>
          <xsd:enumeration value="Pending approval for withdrawal"/>
          <xsd:enumeration value="Withdrawn"/>
          <xsd:enumeration value="Pending scheduled withdrawal"/>
        </xsd:restriction>
      </xsd:simpleType>
    </xsd:element>
    <xsd:element name="ContentCloud_WithdrawnBy" ma:index="21" nillable="true" ma:displayName="Withdrawn by" ma:description="" ma:internalName="ContentCloud_Withdrawn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WithdrawnDate" ma:index="22" nillable="true" ma:displayName="Withdrawn date" ma:description="" ma:format="DateOnly" ma:internalName="ContentCloud_WithdrawnDate">
      <xsd:simpleType>
        <xsd:restriction base="dms:DateTime"/>
      </xsd:simpleType>
    </xsd:element>
    <xsd:element name="ContentCloud_WithdrawNotice" ma:index="23" nillable="true" ma:displayName="Withdraw notice" ma:description="Why the content has been withdrawn. If the content has been merged into another document then they will only place a link here." ma:internalName="ContentCloud_WithdrawNotice">
      <xsd:simpleType>
        <xsd:restriction base="dms:Text">
          <xsd:maxLength value="255"/>
        </xsd:restriction>
      </xsd:simpleType>
    </xsd:element>
    <xsd:element name="ContentCloud_Rating" ma:index="24" nillable="true" ma:displayName="Rating" ma:decimals="1" ma:description="" ma:internalName="ContentCloud_Rating">
      <xsd:simpleType>
        <xsd:restriction base="dms:Number">
          <xsd:maxInclusive value="5"/>
          <xsd:minInclusive value="0"/>
        </xsd:restriction>
      </xsd:simpleType>
    </xsd:element>
    <xsd:element name="ContentCloud_RatingsCount" ma:index="25" nillable="true" ma:displayName="Ratings count" ma:decimals="0" ma:description="" ma:internalName="ContentCloud_RatingsCount">
      <xsd:simpleType>
        <xsd:restriction base="dms:Number">
          <xsd:minInclusive value="0"/>
        </xsd:restriction>
      </xsd:simpleType>
    </xsd:element>
    <xsd:element name="ContentCloud_PrimaryContact" ma:index="27" nillable="true" ma:displayName="Primary contact" ma:description="" ma:internalName="ContentCloud_Primary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rs" ma:index="28" nillable="true" ma:displayName="Approvers" ma:description="" ma:internalName="ContentCloud_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OtherApprovers" ma:index="29" nillable="true" ma:displayName="Other approvers" ma:description="" ma:internalName="ContentCloud_Other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ContentAssurer" ma:index="30" nillable="true" ma:displayName="Content assurer" ma:description="" ma:indexed="true" ma:internalName="ContentCloud_ContentAssur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MetadataItemId" ma:index="31" nillable="true" ma:displayName="Document metadata item id" ma:description="Unique id of the Content Cloud document metadata item." ma:indexed="true" ma:internalName="ContentCloud_MetadataItemId">
      <xsd:simpleType>
        <xsd:restriction base="dms:Number"/>
      </xsd:simpleType>
    </xsd:element>
    <xsd:element name="ContentCloud_Audiences" ma:index="32" nillable="true" ma:displayName="Audience" ma:description="" ma:internalName="ContentCloud_Audiences">
      <xsd:complexType>
        <xsd:complexContent>
          <xsd:extension base="dms:MultiChoice">
            <xsd:sequence>
              <xsd:element name="Value" maxOccurs="unbounded" minOccurs="0" nillable="true">
                <xsd:simpleType>
                  <xsd:restriction base="dms:Choice">
                    <xsd:enumeration value="APHA"/>
                    <xsd:enumeration value="Committee on Climate Change"/>
                    <xsd:enumeration value="Defra"/>
                    <xsd:enumeration value="Environment Agency"/>
                    <xsd:enumeration value="Marine Management Organisation"/>
                    <xsd:enumeration value="Natural England"/>
                    <xsd:enumeration value="RPA"/>
                    <xsd:enumeration value="VMD"/>
                  </xsd:restriction>
                </xsd:simpleType>
              </xsd:element>
            </xsd:sequence>
          </xsd:extension>
        </xsd:complexContent>
      </xsd:complexType>
    </xsd:element>
    <xsd:element name="ContentCloud_Approver1" ma:index="34" nillable="true" ma:displayName="Approver 1" ma:description="" ma:internalName="ContentCloud_Approver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1" ma:index="35" nillable="true" ma:displayName="Approved date 1" ma:description="Approved date 1" ma:format="DateOnly" ma:indexed="true" ma:internalName="ContentCloud_ApprovedDate1">
      <xsd:simpleType>
        <xsd:restriction base="dms:DateTime"/>
      </xsd:simpleType>
    </xsd:element>
    <xsd:element name="ContentCloud_ApproverJobTitle1" ma:index="36" nillable="true" ma:displayName="Approver job title 1" ma:description="" ma:internalName="ContentCloud_ApproverJobTitle1">
      <xsd:simpleType>
        <xsd:restriction base="dms:Text">
          <xsd:maxLength value="255"/>
        </xsd:restriction>
      </xsd:simpleType>
    </xsd:element>
    <xsd:element name="ContentCloud_ApprOrganisation1" ma:index="37" nillable="true" ma:displayName="Approver organisation 1" ma:description="" ma:internalName="ContentCloud_ApprOrganisation1">
      <xsd:simpleType>
        <xsd:restriction base="dms:Text">
          <xsd:maxLength value="255"/>
        </xsd:restriction>
      </xsd:simpleType>
    </xsd:element>
    <xsd:element name="ContentCloud_ApproverComment1" ma:index="38" nillable="true" ma:displayName="Approver comment 1" ma:description="" ma:internalName="ContentCloud_ApproverComment1">
      <xsd:simpleType>
        <xsd:restriction base="dms:Note">
          <xsd:maxLength value="2000"/>
        </xsd:restriction>
      </xsd:simpleType>
    </xsd:element>
    <xsd:element name="ContentCloud_Approver2" ma:index="39" nillable="true" ma:displayName="Approver 2" ma:description="" ma:internalName="ContentCloud_Approver2">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2" ma:index="40" nillable="true" ma:displayName="Approved date 2" ma:description="Approved date 2" ma:format="DateOnly" ma:internalName="ContentCloud_ApprovedDate2">
      <xsd:simpleType>
        <xsd:restriction base="dms:DateTime"/>
      </xsd:simpleType>
    </xsd:element>
    <xsd:element name="ContentCloud_ApproverJobTitle2" ma:index="41" nillable="true" ma:displayName="Approver job title 2" ma:description="" ma:internalName="ContentCloud_ApproverJobTitle2">
      <xsd:simpleType>
        <xsd:restriction base="dms:Text">
          <xsd:maxLength value="255"/>
        </xsd:restriction>
      </xsd:simpleType>
    </xsd:element>
    <xsd:element name="ContentCloud_ApprOrganisation2" ma:index="42" nillable="true" ma:displayName="Approver organisation 2" ma:description="" ma:internalName="ContentCloud_ApprOrganisation2">
      <xsd:simpleType>
        <xsd:restriction base="dms:Text">
          <xsd:maxLength value="255"/>
        </xsd:restriction>
      </xsd:simpleType>
    </xsd:element>
    <xsd:element name="ContentCloud_ApproverComment2" ma:index="43" nillable="true" ma:displayName="Approver comment 2" ma:description="" ma:internalName="ContentCloud_ApproverComment2">
      <xsd:simpleType>
        <xsd:restriction base="dms:Note">
          <xsd:maxLength value="2000"/>
        </xsd:restriction>
      </xsd:simpleType>
    </xsd:element>
    <xsd:element name="ContentCloud_Approver3" ma:index="44" nillable="true" ma:displayName="Approver 3" ma:description="" ma:internalName="ContentCloud_Approver3">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3" ma:index="45" nillable="true" ma:displayName="Approved date 3" ma:description="Approved date 3" ma:format="DateOnly" ma:internalName="ContentCloud_ApprovedDate3">
      <xsd:simpleType>
        <xsd:restriction base="dms:DateTime"/>
      </xsd:simpleType>
    </xsd:element>
    <xsd:element name="ContentCloud_ApproverJobTitle3" ma:index="46" nillable="true" ma:displayName="Approver job title 3" ma:description="" ma:internalName="ContentCloud_ApproverJobTitle3">
      <xsd:simpleType>
        <xsd:restriction base="dms:Text">
          <xsd:maxLength value="255"/>
        </xsd:restriction>
      </xsd:simpleType>
    </xsd:element>
    <xsd:element name="ContentCloud_ApprOrganisation3" ma:index="47" nillable="true" ma:displayName="Approver organisation 3" ma:description="" ma:internalName="ContentCloud_ApprOrganisation3">
      <xsd:simpleType>
        <xsd:restriction base="dms:Text">
          <xsd:maxLength value="255"/>
        </xsd:restriction>
      </xsd:simpleType>
    </xsd:element>
    <xsd:element name="ContentCloud_ApproverComment3" ma:index="48" nillable="true" ma:displayName="Approver comment 3" ma:description="" ma:internalName="ContentCloud_ApproverComment3">
      <xsd:simpleType>
        <xsd:restriction base="dms:Note">
          <xsd:maxLength value="2000"/>
        </xsd:restriction>
      </xsd:simpleType>
    </xsd:element>
    <xsd:element name="ContentCloud_Approver4" ma:index="49" nillable="true" ma:displayName="Approver 4" ma:description="" ma:internalName="ContentCloud_Approver4">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4" ma:index="50" nillable="true" ma:displayName="Approved date 4" ma:description="Approved date 4" ma:format="DateOnly" ma:internalName="ContentCloud_ApprovedDate4">
      <xsd:simpleType>
        <xsd:restriction base="dms:DateTime"/>
      </xsd:simpleType>
    </xsd:element>
    <xsd:element name="ContentCloud_ApproverJobTitle4" ma:index="51" nillable="true" ma:displayName="Approver job title 4" ma:description="" ma:internalName="ContentCloud_ApproverJobTitle4">
      <xsd:simpleType>
        <xsd:restriction base="dms:Text">
          <xsd:maxLength value="255"/>
        </xsd:restriction>
      </xsd:simpleType>
    </xsd:element>
    <xsd:element name="ContentCloud_ApprOrganisation4" ma:index="52" nillable="true" ma:displayName="Approver organisation 4" ma:description="" ma:internalName="ContentCloud_ApprOrganisation4">
      <xsd:simpleType>
        <xsd:restriction base="dms:Text">
          <xsd:maxLength value="255"/>
        </xsd:restriction>
      </xsd:simpleType>
    </xsd:element>
    <xsd:element name="ContentCloud_ApproverComment4" ma:index="53" nillable="true" ma:displayName="Approver comment 4" ma:description="" ma:internalName="ContentCloud_ApproverComment4">
      <xsd:simpleType>
        <xsd:restriction base="dms:Note">
          <xsd:maxLength value="2000"/>
        </xsd:restriction>
      </xsd:simpleType>
    </xsd:element>
    <xsd:element name="ContentCloud_Approver5" ma:index="54" nillable="true" ma:displayName="Approver 5" ma:description="" ma:internalName="ContentCloud_Approver5">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5" ma:index="55" nillable="true" ma:displayName="Approved date 5" ma:description="Approved date 5" ma:format="DateOnly" ma:internalName="ContentCloud_ApprovedDate5">
      <xsd:simpleType>
        <xsd:restriction base="dms:DateTime"/>
      </xsd:simpleType>
    </xsd:element>
    <xsd:element name="ContentCloud_ApproverJobTitle5" ma:index="56" nillable="true" ma:displayName="Approver job title 5" ma:description="" ma:internalName="ContentCloud_ApproverJobTitle5">
      <xsd:simpleType>
        <xsd:restriction base="dms:Text">
          <xsd:maxLength value="255"/>
        </xsd:restriction>
      </xsd:simpleType>
    </xsd:element>
    <xsd:element name="ContentCloud_ApprOrganisation5" ma:index="57" nillable="true" ma:displayName="Approver organisation 5" ma:description="" ma:internalName="ContentCloud_ApprOrganisation5">
      <xsd:simpleType>
        <xsd:restriction base="dms:Text">
          <xsd:maxLength value="255"/>
        </xsd:restriction>
      </xsd:simpleType>
    </xsd:element>
    <xsd:element name="ContentCloud_ApproverComment5" ma:index="58" nillable="true" ma:displayName="Approver comment 5" ma:description="" ma:internalName="ContentCloud_ApproverComment5">
      <xsd:simpleType>
        <xsd:restriction base="dms:Note">
          <xsd:maxLength value="2000"/>
        </xsd:restriction>
      </xsd:simpleType>
    </xsd:element>
    <xsd:element name="ContentCloud_AssurerComment" ma:index="59" nillable="true" ma:displayName="Assurer comment" ma:description="" ma:internalName="ContentCloud_AssurerComment">
      <xsd:simpleType>
        <xsd:restriction base="dms:Note">
          <xsd:maxLength value="2000"/>
        </xsd:restriction>
      </xsd:simpleType>
    </xsd:element>
    <xsd:element name="ContentCloud_WithdrawnReason" ma:index="60" nillable="true" ma:displayName="Withdrawn reason" ma:description="" ma:format="Dropdown" ma:internalName="ContentCloud_WithdrawnReason">
      <xsd:simpleType>
        <xsd:restriction base="dms:Choice">
          <xsd:enumeration value="Content no longer current"/>
          <xsd:enumeration value="Consolidated into other content"/>
        </xsd:restriction>
      </xsd:simpleType>
    </xsd:element>
    <xsd:element name="ContentCloud_Keywords" ma:index="61" nillable="true" ma:displayName="Keywords" ma:description="" ma:internalName="ContentCloud_Keywords">
      <xsd:simpleType>
        <xsd:restriction base="dms:Note"/>
      </xsd:simpleType>
    </xsd:element>
    <xsd:element name="ContentCloud_CommentToApprover" ma:index="62" nillable="true" ma:displayName="Comment to approver" ma:description="Optionally provide additional information to your selected approver(s)." ma:internalName="ContentCloud_CommentToApprover">
      <xsd:simpleType>
        <xsd:restriction base="dms:Text">
          <xsd:maxLength value="255"/>
        </xsd:restriction>
      </xsd:simpleType>
    </xsd:element>
    <xsd:element name="ContentCloud_PublishOnApproval" ma:index="63" nillable="true" ma:displayName="Publish on approval" ma:description="Publish On Approval" ma:internalName="ContentCloud_PublishOnApproval">
      <xsd:simpleType>
        <xsd:restriction base="dms:Boolean"/>
      </xsd:simpleType>
    </xsd:element>
    <xsd:element name="ContentCloud_UpdatesNumber" ma:index="64" nillable="true" ma:displayName="Updates number" ma:description="Number of updates of item." ma:hidden="true" ma:internalName="ContentCloud_UpdatesNumber" ma:readOnly="false">
      <xsd:simpleType>
        <xsd:restriction base="dms:Number"/>
      </xsd:simpleType>
    </xsd:element>
    <xsd:element name="ContentCloud_MetadataCTypeName" ma:index="65" nillable="true" ma:displayName="Metadata content type name" ma:description="" ma:internalName="ContentCloud_MetadataCTypeName">
      <xsd:simpleType>
        <xsd:restriction base="dms:Text">
          <xsd:maxLength value="255"/>
        </xsd:restriction>
      </xsd:simpleType>
    </xsd:element>
    <xsd:element name="ContentCloud_SubmitDate" ma:index="66" nillable="true" ma:displayName="Date submitted" ma:description="Submit for approval date" ma:format="DateOnly" ma:internalName="ContentCloud_SubmitDate">
      <xsd:simpleType>
        <xsd:restriction base="dms:DateTime"/>
      </xsd:simpleType>
    </xsd:element>
    <xsd:element name="ContentCloud_ContributorIds" ma:index="67" nillable="true" ma:displayName="Metadata contributors ids" ma:description="" ma:hidden="true" ma:internalName="ContentCloud_ContributorIds" ma:readOnly="false">
      <xsd:simpleType>
        <xsd:restriction base="dms:Text">
          <xsd:maxLength value="255"/>
        </xsd:restriction>
      </xsd:simpleType>
    </xsd:element>
    <xsd:element name="ContentCloud_PrimaryContactIds" ma:index="68" nillable="true" ma:displayName="Metadata primary contact ids" ma:description="" ma:hidden="true" ma:internalName="ContentCloud_PrimaryContactIds" ma:readOnly="false">
      <xsd:simpleType>
        <xsd:restriction base="dms:Text">
          <xsd:maxLength value="255"/>
        </xsd:restriction>
      </xsd:simpleType>
    </xsd:element>
    <xsd:element name="ContentCloud_WithdrawOnApproval" ma:index="69" nillable="true" ma:displayName="Withdraw on approval" ma:description="Withdraw On Approval" ma:internalName="ContentCloud_WithdrawOnApproval">
      <xsd:simpleType>
        <xsd:restriction base="dms:Boolean"/>
      </xsd:simpleType>
    </xsd:element>
    <xsd:element name="ContentCloud_ConsolidatedUrl" ma:index="70" nillable="true" ma:displayName="Link to consolidated content" ma:format="Hyperlink" ma:internalName="ContentCloud_ConsolidatedUrl">
      <xsd:complexType>
        <xsd:complexContent>
          <xsd:extension base="dms:URL">
            <xsd:sequence>
              <xsd:element name="Url" type="dms:ValidUrl" minOccurs="0" nillable="true"/>
              <xsd:element name="Description" type="xsd:string" nillable="true"/>
            </xsd:sequence>
          </xsd:extension>
        </xsd:complexContent>
      </xsd:complexType>
    </xsd:element>
    <xsd:element name="ContentCloud_TempExtDate" ma:index="71" nillable="true" ma:displayName="Temporary extension date" ma:description="Temporary extension date" ma:format="DateOnly" ma:internalName="ContentCloud_TempExtDate">
      <xsd:simpleType>
        <xsd:restriction base="dms:DateTime"/>
      </xsd:simpleType>
    </xsd:element>
    <xsd:element name="ContentCloud_SharedWith" ma:index="72" nillable="true" ma:displayName="Shared with" ma:description="" ma:hidden="true" ma:internalName="ContentCloud_SharedWith" ma:readOnly="false">
      <xsd:simpleType>
        <xsd:restriction base="dms:Note"/>
      </xsd:simpleType>
    </xsd:element>
    <xsd:element name="ContentCloud_Duration" ma:index="73" nillable="true" ma:displayName="Duration" ma:description="Duration of content in seconds." ma:internalName="ContentCloud_Duration">
      <xsd:simpleType>
        <xsd:restriction base="dms:Number"/>
      </xsd:simpleType>
    </xsd:element>
    <xsd:element name="ContentCloud_Submitter" ma:index="74" nillable="true" ma:displayName="Submitted by" ma:description="" ma:hidden="true" ma:internalName="ContentCloud_Submitt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LegacyDetails" ma:index="75" nillable="true" ma:displayName="Legacy details" ma:description="" ma:internalName="ContentCloud_LegacyDetails">
      <xsd:simpleType>
        <xsd:restriction base="dms:Note"/>
      </xsd:simpleType>
    </xsd:element>
    <xsd:element name="ContentCloud_TEDBeforeSRD" ma:index="76" nillable="true" ma:displayName="Temporary extension set before submit for approval" ma:description="Temporary extension set before submit for approval" ma:hidden="true" ma:internalName="ContentCloud_TEDBeforeSRD" ma:readOnly="false">
      <xsd:simpleType>
        <xsd:restriction base="dms:Boolean"/>
      </xsd:simpleType>
    </xsd:element>
    <xsd:element name="ContentCloud_Migrated" ma:index="77" nillable="true" ma:displayName="Migrated" ma:internalName="ContentCloud_Migrated">
      <xsd:simpleType>
        <xsd:restriction base="dms:Boolean"/>
      </xsd:simpleType>
    </xsd:element>
    <xsd:element name="ContentCloud_ReceivedFrom" ma:index="78" nillable="true" ma:displayName="Document Received From" ma:list="UserInfo" ma:SharePointGroup="0" ma:internalName="ContentCloud_ReceivedFrom"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NewDraftNumber" ma:index="79" nillable="true" ma:displayName="New draft number" ma:description="" ma:internalName="ContentCloud_NewDraftNumber">
      <xsd:simpleType>
        <xsd:restriction base="dms:Text">
          <xsd:maxLength value="255"/>
        </xsd:restriction>
      </xsd:simpleType>
    </xsd:element>
    <xsd:element name="PublishingExpirationDate" ma:index="8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81" nillable="true" ma:displayName="Exempt from Policy" ma:hidden="true" ma:internalName="_dlc_Exempt" ma:readOnly="true">
      <xsd:simpleType>
        <xsd:restriction base="dms:Unknown"/>
      </xsd:simpleType>
    </xsd:element>
    <xsd:element name="PublishingStartDate" ma:index="9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ba428f-c30f-44c8-8eab-a30b7390a267" elementFormDefault="qualified">
    <xsd:import namespace="http://schemas.microsoft.com/office/2006/documentManagement/types"/>
    <xsd:import namespace="http://schemas.microsoft.com/office/infopath/2007/PartnerControls"/>
    <xsd:element name="ContentCloud_OrganisationString" ma:index="26" nillable="true" ma:displayName="Organisation string" ma:indexed="true" ma:list="{4aafafe1-e8cb-42dd-8946-936c776bf3e5}" ma:internalName="ContentCloud_OrganisationString" ma:showField="Title" ma:web="44ba428f-c30f-44c8-8eab-a30b7390a267">
      <xsd:simpleType>
        <xsd:restriction base="dms:Lookup"/>
      </xsd:simpleType>
    </xsd:element>
    <xsd:element name="ContentCloud_RelatedSites" ma:index="33" nillable="true" ma:displayName="Related sites" ma:list="{b4283a8c-c169-464e-b37a-660a96344476}" ma:internalName="ContentCloud_RelatedSites" ma:showField="Title" ma:web="44ba428f-c30f-44c8-8eab-a30b7390a267">
      <xsd:complexType>
        <xsd:complexContent>
          <xsd:extension base="dms:MultiChoiceLookup">
            <xsd:sequence>
              <xsd:element name="Value" type="dms:Lookup" maxOccurs="unbounded" minOccurs="0" nillable="true"/>
            </xsd:sequence>
          </xsd:extension>
        </xsd:complexContent>
      </xsd:complexType>
    </xsd:element>
    <xsd:element name="_dlc_DocId" ma:index="91" nillable="true" ma:displayName="Document ID Value" ma:description="The value of the document ID assigned to this item." ma:internalName="_dlc_DocId" ma:readOnly="true">
      <xsd:simpleType>
        <xsd:restriction base="dms:Text"/>
      </xsd:simpleType>
    </xsd:element>
    <xsd:element name="_dlc_DocIdUrl" ma:index="9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78a0cd0-2680-45d0-a254-38b105a1c2de" elementFormDefault="qualified">
    <xsd:import namespace="http://schemas.microsoft.com/office/2006/documentManagement/types"/>
    <xsd:import namespace="http://schemas.microsoft.com/office/infopath/2007/PartnerControls"/>
    <xsd:element name="DLCPolicyLabelValue" ma:index="8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8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8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4" ma:displayName="Content Type"/>
        <xsd:element ref="dc:title" minOccurs="0" maxOccurs="1" ma:index="8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p:Policy xmlns:p="office.server.policy" id="" local="true">
  <p:Name>Template - Document - PowerPoint</p:Name>
  <p:Description/>
  <p:Statement/>
  <p:PolicyItems>
    <p:PolicyItem featureId="Microsoft.Office.RecordsManagement.PolicyFeatures.PolicyLabel" staticId="0x010100D5A45896ADA143F9BF5F69E7D3C3FE4B00DA008D50AAE045838540FF582C3D468B00A1F7266454B30C4DBB103FFDCDBCB00B|-628663097" UniqueId="61696eca-2676-4c38-8051-c24a4f3af147">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Arial</font>
            <fontsize>12</fontsize>
          </properties>
          <segment type="metadata">_UIVersionString</segment>
        </label>
      </p:CustomData>
    </p:PolicyItem>
  </p:PolicyItems>
</p:Policy>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C53C3A-D954-4CB4-9F3E-8743387EA7C8}">
  <ds:schemaRefs>
    <ds:schemaRef ds:uri="http://schemas.microsoft.com/office/infopath/2007/PartnerControls"/>
    <ds:schemaRef ds:uri="44ba428f-c30f-44c8-8eab-a30b7390a267"/>
    <ds:schemaRef ds:uri="http://schemas.openxmlformats.org/package/2006/metadata/core-properties"/>
    <ds:schemaRef ds:uri="http://schemas.microsoft.com/office/2006/documentManagement/types"/>
    <ds:schemaRef ds:uri="c78a0cd0-2680-45d0-a254-38b105a1c2de"/>
    <ds:schemaRef ds:uri="http://purl.org/dc/dcmitype/"/>
    <ds:schemaRef ds:uri="http://www.w3.org/XML/1998/namespace"/>
    <ds:schemaRef ds:uri="http://schemas.microsoft.com/sharepoint/v3"/>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963A2709-A39D-4FC4-A989-03C9357E04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ba428f-c30f-44c8-8eab-a30b7390a267"/>
    <ds:schemaRef ds:uri="c78a0cd0-2680-45d0-a254-38b105a1c2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64F98F-671C-4E4F-8B91-8518B0BC7CDC}">
  <ds:schemaRefs>
    <ds:schemaRef ds:uri="http://schemas.microsoft.com/sharepoint/events"/>
  </ds:schemaRefs>
</ds:datastoreItem>
</file>

<file path=customXml/itemProps4.xml><?xml version="1.0" encoding="utf-8"?>
<ds:datastoreItem xmlns:ds="http://schemas.openxmlformats.org/officeDocument/2006/customXml" ds:itemID="{6667EBA1-51EB-4DB4-9773-D7BAB5B4DFB5}">
  <ds:schemaRefs>
    <ds:schemaRef ds:uri="office.server.policy"/>
  </ds:schemaRefs>
</ds:datastoreItem>
</file>

<file path=customXml/itemProps5.xml><?xml version="1.0" encoding="utf-8"?>
<ds:datastoreItem xmlns:ds="http://schemas.openxmlformats.org/officeDocument/2006/customXml" ds:itemID="{815FAAD2-C40C-40EC-A72C-96D816B68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LIT 13250 - PowerPoint template and guidance</Template>
  <TotalTime>0</TotalTime>
  <Words>1628</Words>
  <Application>Microsoft Office PowerPoint</Application>
  <PresentationFormat>On-screen Show (4:3)</PresentationFormat>
  <Paragraphs>92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HM0870-corporate-slides</vt:lpstr>
      <vt:lpstr>EA/NGO &amp; Stakeholders Drought Update </vt:lpstr>
      <vt:lpstr>EA Information</vt:lpstr>
      <vt:lpstr>East Anglia East Drought Prospects for 2023 ( looking back to look forward) </vt:lpstr>
      <vt:lpstr> Progression of drought 2022 – Normal to Worst Fluvial drought for 25 years.   March 2022 groundwater levels unusually consistent across EAN – Normal. No bias to indicate higher risk of drought   March Soil Moisture deficits  - Normal   Groundwater declined rapidly in early summer but remained outside of the range typically associated with drought   </vt:lpstr>
      <vt:lpstr>Progression of drought 2022 – Normal to Worst Fluvial drought for 25 years.   March 2022 River flows consistent across EAN – Normal for late winter . No bias to indicate higher risk of drought.  June 2022 river flows decline rapidly to drought indicator flows ( 1 in 20years). Norfolk and South Essex less at risk  August heatwave  - interflow dominated rivers recording lowest monthly flow on record  North Suffolk and South Norfolk    Groundwater remains normal or below . So what’s driving recession ? Are forecasts relevant ?   </vt:lpstr>
      <vt:lpstr>Comparison of Groundwater levels and River flows March –October 2022 North(Norfolk to South(Essex) overview</vt:lpstr>
      <vt:lpstr>Why the extreme response and how should we view forecasts?</vt:lpstr>
      <vt:lpstr>Met Office Seasonal Anomaly Maps</vt:lpstr>
      <vt:lpstr>EA Rainfall Deficit  data August 2022   Standard EA forecasting based on 12 month 60% (Actual Worst case) and 80% (reasonable worst case ).  2022 previous 12month rain c.73%    Meteorological summer rainfall (June to August as  low as 24%  at Benhall  following a spring below 50 %   These figures are extreme (greater than 1 in 80 years) but demonstrate the indeterminacy and risk of relying on standard forecasting scenarios.     </vt:lpstr>
      <vt:lpstr>Latest Soil Moisture deficits 10/11/2022  SMD is the most significant indicator for a potential recharge deficit.   Until mid October SMD remained above normal and close to record high.   Above average rainfall since mid October has resulted in a rapid decline to nearer normal conditions – slightly below in Essex and Slightly above in Norfolk.  </vt:lpstr>
      <vt:lpstr> Comparison of recent response to Rainfall –Diminishing risk ?   River Burn North Norfolk – 97% groundwater fed.  No run off or baseflow response. Indicative of bias towards higher risk of drought    River Colne In Essex  48% groundwater fed – lower smd now generating  field drainage response .  Bias toward drought next summer diminishing . Good prospects for winter fill of reservoirs  </vt:lpstr>
      <vt:lpstr>Summary of prospects  for 2023 </vt:lpstr>
      <vt:lpstr>East Anglia West Prospects for winter 2022-23</vt:lpstr>
      <vt:lpstr>Indicators of the hydrological situation during autumn and winter</vt:lpstr>
      <vt:lpstr>PowerPoint Presentation</vt:lpstr>
      <vt:lpstr>Soil moisture deficits for  East Anglia West</vt:lpstr>
      <vt:lpstr>PowerPoint Presentation</vt:lpstr>
      <vt:lpstr>Groundwater level forecasting – scenario runs</vt:lpstr>
      <vt:lpstr>Groundwater level forecasting – ensemble runs</vt:lpstr>
      <vt:lpstr>Groundwater level forecasts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Agency PowerPoint template and guidance</dc:title>
  <dc:creator/>
  <cp:keywords/>
  <dc:description/>
  <cp:lastModifiedBy/>
  <cp:revision>8</cp:revision>
  <dcterms:created xsi:type="dcterms:W3CDTF">2020-05-27T09:17:03Z</dcterms:created>
  <dcterms:modified xsi:type="dcterms:W3CDTF">2022-11-11T14:50:27Z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0x010100D5A45896ADA143F9BF5F69E7D3C3FE4B00DA008D50AAE045838540FF582C3D468B00A1F7266454B30C4DBB103FFDCDBCB00B</vt:lpwstr>
  </property>
  <property fmtid="{D5CDD505-2E9C-101B-9397-08002B2CF9AE}" pid="3" name="_dlc_DocIdItemGuid">
    <vt:lpwstr>3d9dbab7-2e82-4aa0-8cf1-c954b64e069a</vt:lpwstr>
  </property>
  <property fmtid="{D5CDD505-2E9C-101B-9397-08002B2CF9AE}" pid="4" name="_ip_UnifiedCompliancePolicyUIAction">
    <vt:lpwstr/>
  </property>
  <property fmtid="{D5CDD505-2E9C-101B-9397-08002B2CF9AE}" pid="5" name="_ip_UnifiedCompliancePolicyProperties">
    <vt:lpwstr/>
  </property>
</Properties>
</file>